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7" r:id="rId2"/>
    <p:sldId id="258" r:id="rId3"/>
    <p:sldId id="259" r:id="rId4"/>
    <p:sldId id="260" r:id="rId5"/>
    <p:sldId id="261" r:id="rId6"/>
    <p:sldId id="262" r:id="rId7"/>
    <p:sldId id="295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7060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3" autoAdjust="0"/>
    <p:restoredTop sz="94660"/>
  </p:normalViewPr>
  <p:slideViewPr>
    <p:cSldViewPr snapToGrid="0">
      <p:cViewPr>
        <p:scale>
          <a:sx n="66" d="100"/>
          <a:sy n="66" d="100"/>
        </p:scale>
        <p:origin x="-1530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B7BE8-438D-4331-86D6-0EE5D3FE1D43}" type="datetimeFigureOut">
              <a:rPr lang="es-PE" smtClean="0"/>
              <a:pPr/>
              <a:t>12/12/2014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8BC0E-AA0E-4068-910A-71DD39DEA6FF}" type="slidenum">
              <a:rPr lang="es-PE" smtClean="0"/>
              <a:pPr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3546506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FD50D-02A0-4D0B-BF73-CE6D74194E67}" type="slidenum">
              <a:rPr lang="es-ES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6816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0E1F6-3BFC-47C6-8810-D495E55B3F3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344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B1E1C-60CA-4AE3-8DF6-C318A730196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815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C65DE-9C1C-45A6-9DE2-760BF222B3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551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591D3-291B-42AB-B0E8-F85DC4D32BC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79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0DF97-D98F-4C08-9AF5-181D5DBFFC1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6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D1D11-7738-4BA1-9CFF-4F937E7C971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28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8F371-95DC-446B-ADD3-98269E58B3F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6577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4FF3F-9912-4CB1-A910-EC46375B9E4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760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8E768-F28B-4A1A-BDCB-35569E25AA8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1087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8DA84-3902-4130-86A8-85C76770629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380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C376F-03A0-4BD4-AEA1-DC1B148C884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5506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6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6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95B5E8-2362-43C2-9AD5-FF09F3D2920F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79759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609" y="549484"/>
            <a:ext cx="7694808" cy="57598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8196" name="Picture 11" descr="etoile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9352" y="1963854"/>
            <a:ext cx="674688" cy="60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4591013" y="505273"/>
            <a:ext cx="36530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k-SK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Ján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1, 6-8.19-28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08257" y="5900749"/>
            <a:ext cx="37621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 smtClean="0">
                <a:solidFill>
                  <a:srgbClr val="CCECFF">
                    <a:lumMod val="10000"/>
                    <a:lumOff val="9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3° </a:t>
            </a:r>
            <a:r>
              <a:rPr lang="sk-SK" dirty="0" smtClean="0">
                <a:solidFill>
                  <a:srgbClr val="CCECFF">
                    <a:lumMod val="10000"/>
                    <a:lumOff val="9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adventná Nedeľa -</a:t>
            </a:r>
            <a:r>
              <a:rPr lang="es-ES" dirty="0" smtClean="0">
                <a:solidFill>
                  <a:srgbClr val="CCECFF">
                    <a:lumMod val="10000"/>
                    <a:lumOff val="9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B-</a:t>
            </a:r>
            <a:endParaRPr lang="es-ES" dirty="0">
              <a:solidFill>
                <a:srgbClr val="CCECFF">
                  <a:lumMod val="10000"/>
                  <a:lumOff val="9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037142" y="5859497"/>
            <a:ext cx="3384376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rgbClr val="DADADA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14</a:t>
            </a:r>
            <a:r>
              <a:rPr lang="sk-SK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rgbClr val="DADADA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</a:t>
            </a:r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rgbClr val="DADADA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D</a:t>
            </a:r>
            <a:r>
              <a:rPr lang="sk-SK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rgbClr val="DADADA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rgbClr val="DADADA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cembr</a:t>
            </a:r>
            <a:r>
              <a:rPr lang="sk-SK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rgbClr val="DADADA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rgbClr val="DADADA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rgbClr val="DADADA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2014 </a:t>
            </a:r>
            <a:endParaRPr lang="es-ES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F0"/>
              </a:solidFill>
              <a:effectLst>
                <a:glow rad="63500">
                  <a:srgbClr val="DADADA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WordArt 24" descr="5FM"/>
          <p:cNvSpPr>
            <a:spLocks noChangeArrowheads="1" noChangeShapeType="1" noTextEdit="1"/>
          </p:cNvSpPr>
          <p:nvPr/>
        </p:nvSpPr>
        <p:spPr bwMode="auto">
          <a:xfrm>
            <a:off x="3775923" y="4296615"/>
            <a:ext cx="3942692" cy="129614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fromWordArt="1">
            <a:prstTxWarp prst="textCurveUp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4400" b="1" kern="10" dirty="0" smtClean="0">
                <a:ln w="50800"/>
                <a:solidFill>
                  <a:srgbClr val="FFFF5D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latin typeface="Algerian" pitchFamily="82" charset="0"/>
                <a:cs typeface="Arial"/>
              </a:rPr>
              <a:t>Svedok svetla</a:t>
            </a:r>
            <a:endParaRPr lang="es-PE" sz="4400" b="1" kern="10" dirty="0">
              <a:ln w="50800"/>
              <a:solidFill>
                <a:srgbClr val="FFFF5D"/>
              </a:solidFill>
              <a:effectLst>
                <a:outerShdw blurRad="50800" dist="38100" dir="10800000" algn="r" rotWithShape="0">
                  <a:srgbClr val="C00000"/>
                </a:outerShdw>
              </a:effectLst>
              <a:latin typeface="Algerian" pitchFamily="8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190637"/>
      </p:ext>
    </p:extLst>
  </p:cSld>
  <p:clrMapOvr>
    <a:masterClrMapping/>
  </p:clrMapOvr>
  <p:transition spd="slow">
    <p:fade/>
    <p:sndAc>
      <p:stSnd loop="1">
        <p:snd r:embed="rId2" name="ATHAIR AR NEAM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3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8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2" grpId="0"/>
      <p:bldP spid="6" grpId="0" autoUpdateAnimBg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974" y="523467"/>
            <a:ext cx="7720049" cy="58352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711975" y="1112485"/>
            <a:ext cx="74161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aseline="3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22</a:t>
            </a:r>
            <a:r>
              <a:rPr lang="es-E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pl-PL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Vraveli mu teda: "Kto si?</a:t>
            </a:r>
            <a:endParaRPr lang="es-ES" sz="28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30040" y="4699868"/>
            <a:ext cx="604867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k-SK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Aby sme mohli dať odpoveď tým, čo nás poslali. Čo hovoríš o sebe?“</a:t>
            </a:r>
            <a:endParaRPr lang="es-ES" sz="28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3480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182" y="431935"/>
            <a:ext cx="7651274" cy="5904655"/>
          </a:xfrm>
          <a:prstGeom prst="rect">
            <a:avLst/>
          </a:prstGeom>
        </p:spPr>
      </p:pic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1763688" y="929212"/>
            <a:ext cx="21629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aseline="30000" dirty="0">
                <a:solidFill>
                  <a:srgbClr val="800000"/>
                </a:solidFill>
                <a:latin typeface="Arial Narrow" panose="020B0606020202030204" pitchFamily="34" charset="0"/>
                <a:cs typeface="Times New Roman" pitchFamily="18" charset="0"/>
              </a:rPr>
              <a:t>23</a:t>
            </a:r>
            <a:r>
              <a:rPr lang="es-ES" sz="2400" dirty="0">
                <a:solidFill>
                  <a:srgbClr val="80000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pt-BR" sz="2400" dirty="0" smtClean="0">
                <a:solidFill>
                  <a:srgbClr val="800000"/>
                </a:solidFill>
                <a:latin typeface="Arial Narrow" panose="020B0606020202030204" pitchFamily="34" charset="0"/>
                <a:cs typeface="Times New Roman" pitchFamily="18" charset="0"/>
              </a:rPr>
              <a:t>Povedal: „Ja som hlas volajúceho na púšti:</a:t>
            </a:r>
            <a:endParaRPr lang="es-ES" sz="2400" dirty="0">
              <a:solidFill>
                <a:srgbClr val="80000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014616" y="916333"/>
            <a:ext cx="230425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k-SK" sz="2400" dirty="0" smtClean="0">
                <a:solidFill>
                  <a:srgbClr val="800000"/>
                </a:solidFill>
                <a:latin typeface="Arial Narrow" panose="020B0606020202030204" pitchFamily="34" charset="0"/>
                <a:cs typeface="Times New Roman" pitchFamily="18" charset="0"/>
              </a:rPr>
              <a:t>„</a:t>
            </a:r>
            <a:r>
              <a:rPr lang="es-ES" sz="2400" dirty="0" smtClean="0">
                <a:solidFill>
                  <a:srgbClr val="800000"/>
                </a:solidFill>
                <a:latin typeface="Arial Narrow" panose="020B0606020202030204" pitchFamily="34" charset="0"/>
                <a:cs typeface="Times New Roman" pitchFamily="18" charset="0"/>
              </a:rPr>
              <a:t>Vyrovnajte cestu Pánovi,‘ ako povedal prorok Izaiáš.“</a:t>
            </a:r>
            <a:endParaRPr lang="es-ES" sz="2400" dirty="0">
              <a:solidFill>
                <a:srgbClr val="80000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7890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 autoUpdateAnimBg="0"/>
      <p:bldP spid="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094" y="544267"/>
            <a:ext cx="7764665" cy="58536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 rot="700302">
            <a:off x="1582538" y="3442559"/>
            <a:ext cx="223224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aseline="30000" dirty="0" smtClean="0">
                <a:solidFill>
                  <a:srgbClr val="FFFFFF"/>
                </a:solidFill>
                <a:effectLst>
                  <a:glow rad="101600">
                    <a:srgbClr val="4D0E07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24</a:t>
            </a:r>
            <a:r>
              <a:rPr lang="es-ES" sz="2400" dirty="0" smtClean="0">
                <a:solidFill>
                  <a:srgbClr val="FFFFFF"/>
                </a:solidFill>
                <a:effectLst>
                  <a:glow rad="101600">
                    <a:srgbClr val="4D0E07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it-IT" sz="2400" dirty="0" smtClean="0">
                <a:solidFill>
                  <a:srgbClr val="FFFFFF"/>
                </a:solidFill>
                <a:effectLst>
                  <a:glow rad="101600">
                    <a:srgbClr val="4D0E07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Tí vyslaní </a:t>
            </a:r>
            <a:endParaRPr lang="sk-SK" sz="2400" dirty="0" smtClean="0">
              <a:solidFill>
                <a:srgbClr val="FFFFFF"/>
              </a:solidFill>
              <a:effectLst>
                <a:glow rad="101600">
                  <a:srgbClr val="4D0E07">
                    <a:alpha val="60000"/>
                  </a:srgbClr>
                </a:glow>
              </a:effectLst>
              <a:latin typeface="Arial Narrow" panose="020B0606020202030204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dirty="0" smtClean="0">
                <a:solidFill>
                  <a:srgbClr val="FFFFFF"/>
                </a:solidFill>
                <a:effectLst>
                  <a:glow rad="101600">
                    <a:srgbClr val="4D0E07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boli </a:t>
            </a:r>
            <a:r>
              <a:rPr lang="it-IT" sz="2400" dirty="0" smtClean="0">
                <a:solidFill>
                  <a:srgbClr val="FFFFFF"/>
                </a:solidFill>
                <a:effectLst>
                  <a:glow rad="101600">
                    <a:srgbClr val="4D0E07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spomedzi farizejov. </a:t>
            </a:r>
            <a:endParaRPr lang="sk-SK" sz="2400" dirty="0" smtClean="0">
              <a:solidFill>
                <a:srgbClr val="FFFFFF"/>
              </a:solidFill>
              <a:effectLst>
                <a:glow rad="101600">
                  <a:srgbClr val="4D0E07">
                    <a:alpha val="60000"/>
                  </a:srgbClr>
                </a:glow>
              </a:effectLst>
              <a:latin typeface="Arial Narrow" panose="020B0606020202030204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dirty="0" smtClean="0">
                <a:solidFill>
                  <a:srgbClr val="FFFFFF"/>
                </a:solidFill>
                <a:effectLst>
                  <a:glow rad="101600">
                    <a:srgbClr val="4D0E07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A </a:t>
            </a:r>
            <a:r>
              <a:rPr lang="it-IT" sz="2400" dirty="0" smtClean="0">
                <a:solidFill>
                  <a:srgbClr val="FFFFFF"/>
                </a:solidFill>
                <a:effectLst>
                  <a:glow rad="101600">
                    <a:srgbClr val="4D0E07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pýtali sa ho:</a:t>
            </a:r>
            <a:endParaRPr lang="es-ES" sz="2400" dirty="0">
              <a:solidFill>
                <a:srgbClr val="FFFFFF"/>
              </a:solidFill>
              <a:effectLst>
                <a:glow rad="101600">
                  <a:srgbClr val="4D0E07">
                    <a:alpha val="60000"/>
                  </a:srgbClr>
                </a:glo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rot="20975925">
            <a:off x="6062586" y="2928708"/>
            <a:ext cx="203592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dirty="0" smtClean="0">
                <a:solidFill>
                  <a:srgbClr val="FFFFFF"/>
                </a:solidFill>
                <a:effectLst>
                  <a:glow rad="101600">
                    <a:srgbClr val="A50021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„Prečo teda krstíš, </a:t>
            </a:r>
            <a:endParaRPr lang="sk-SK" sz="2400" dirty="0" smtClean="0">
              <a:solidFill>
                <a:srgbClr val="FFFFFF"/>
              </a:solidFill>
              <a:effectLst>
                <a:glow rad="101600">
                  <a:srgbClr val="A50021">
                    <a:alpha val="60000"/>
                  </a:srgbClr>
                </a:glow>
              </a:effectLst>
              <a:latin typeface="Arial Narrow" panose="020B0606020202030204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dirty="0" smtClean="0">
                <a:solidFill>
                  <a:srgbClr val="FFFFFF"/>
                </a:solidFill>
                <a:effectLst>
                  <a:glow rad="101600">
                    <a:srgbClr val="A50021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keď </a:t>
            </a:r>
            <a:r>
              <a:rPr lang="es-ES" sz="2400" dirty="0" smtClean="0">
                <a:solidFill>
                  <a:srgbClr val="FFFFFF"/>
                </a:solidFill>
                <a:effectLst>
                  <a:glow rad="101600">
                    <a:srgbClr val="A50021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nie si Mesiáš ani Eliáš, ani prorok?“ </a:t>
            </a:r>
            <a:endParaRPr lang="es-ES" sz="2400" dirty="0">
              <a:solidFill>
                <a:srgbClr val="FFFFFF"/>
              </a:solidFill>
              <a:effectLst>
                <a:glow rad="101600">
                  <a:srgbClr val="A50021">
                    <a:alpha val="60000"/>
                  </a:srgbClr>
                </a:glo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773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60362"/>
            <a:ext cx="7776864" cy="58489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22531" name="Picture 3" descr="CMs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1096" y="1667560"/>
            <a:ext cx="2404205" cy="368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4145151" y="1752198"/>
            <a:ext cx="302433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aseline="30000" dirty="0">
                <a:solidFill>
                  <a:srgbClr val="800000"/>
                </a:solidFill>
                <a:latin typeface="Arial Narrow" panose="020B0606020202030204" pitchFamily="34" charset="0"/>
                <a:cs typeface="Times New Roman" pitchFamily="18" charset="0"/>
              </a:rPr>
              <a:t>26</a:t>
            </a:r>
            <a:r>
              <a:rPr lang="es-ES" sz="2400" dirty="0">
                <a:solidFill>
                  <a:srgbClr val="80000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s-ES" sz="2400" dirty="0" smtClean="0">
                <a:solidFill>
                  <a:srgbClr val="800000"/>
                </a:solidFill>
                <a:latin typeface="Arial Narrow" panose="020B0606020202030204" pitchFamily="34" charset="0"/>
                <a:cs typeface="Times New Roman" pitchFamily="18" charset="0"/>
              </a:rPr>
              <a:t>Ján im odpovedal: „Ja krstím vodou. Medzi vami stojí ten, ktorého nepoznáte. On prichádza po mne a ja nie som hoden rozviazať mu remienok na obuvi.“</a:t>
            </a:r>
            <a:endParaRPr lang="es-PE" sz="2400" dirty="0">
              <a:solidFill>
                <a:srgbClr val="800000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 dirty="0">
              <a:solidFill>
                <a:srgbClr val="80000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995936" y="3645024"/>
            <a:ext cx="47164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3200" dirty="0">
              <a:solidFill>
                <a:srgbClr val="FFFF00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306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32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 autoUpdateAnimBg="0"/>
      <p:bldP spid="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740" y="508113"/>
            <a:ext cx="7784163" cy="58154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724824" y="404664"/>
            <a:ext cx="7785789" cy="1077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aseline="30000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28</a:t>
            </a:r>
            <a:r>
              <a:rPr lang="es-ES" sz="3200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s-ES" sz="3200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To sa stalo v Betánii za Jordánom</a:t>
            </a:r>
            <a:r>
              <a:rPr lang="es-ES" sz="3200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,</a:t>
            </a:r>
            <a:endParaRPr lang="sk-SK" sz="3200" dirty="0" smtClean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s-ES" sz="3200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kde Ján krstil.</a:t>
            </a:r>
            <a:endParaRPr lang="es-ES" sz="3200" dirty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5542" name="WordArt 6"/>
          <p:cNvSpPr>
            <a:spLocks noChangeArrowheads="1" noChangeShapeType="1" noTextEdit="1"/>
          </p:cNvSpPr>
          <p:nvPr/>
        </p:nvSpPr>
        <p:spPr bwMode="auto">
          <a:xfrm>
            <a:off x="1547664" y="5661248"/>
            <a:ext cx="2952328" cy="43204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3600" b="1" kern="10" cap="all" dirty="0" smtClean="0">
                <a:ln w="0"/>
                <a:solidFill>
                  <a:srgbClr val="FFFF5D"/>
                </a:solidFill>
                <a:effectLst>
                  <a:glow rad="101600">
                    <a:srgbClr val="C000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Arial Black"/>
              </a:rPr>
              <a:t>Počuli sme božie slovo</a:t>
            </a:r>
            <a:endParaRPr lang="es-PE" sz="3600" b="1" kern="10" cap="all" dirty="0">
              <a:ln w="0"/>
              <a:solidFill>
                <a:srgbClr val="FFFF5D"/>
              </a:solidFill>
              <a:effectLst>
                <a:glow rad="101600">
                  <a:srgbClr val="C00000">
                    <a:alpha val="60000"/>
                  </a:srgbClr>
                </a:glow>
                <a:reflection blurRad="12700" stA="50000" endPos="50000" dist="5000" dir="5400000" sy="-100000" rotWithShape="0"/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8458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76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  <p:bldP spid="655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556" b="95889" l="3700" r="9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6" y="-1450"/>
            <a:ext cx="9316472" cy="7030849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381816" y="332656"/>
            <a:ext cx="8568952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2000" b="1" dirty="0" smtClean="0">
                <a:solidFill>
                  <a:srgbClr val="FFFF00"/>
                </a:solidFill>
                <a:effectLst>
                  <a:glow rad="101600">
                    <a:srgbClr val="1A0D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Každý môže nahlas pre</a:t>
            </a:r>
            <a:r>
              <a:rPr lang="sk-SK" sz="2000" b="1" dirty="0" smtClean="0">
                <a:solidFill>
                  <a:srgbClr val="FFFF00"/>
                </a:solidFill>
                <a:effectLst>
                  <a:glow rad="101600">
                    <a:srgbClr val="1A0D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čítať verš, ktorý upútal jeho pozornosť</a:t>
            </a:r>
            <a:endParaRPr lang="es-PE" sz="2000" b="1" dirty="0">
              <a:solidFill>
                <a:srgbClr val="FFFF00"/>
              </a:solidFill>
              <a:effectLst>
                <a:glow rad="101600">
                  <a:srgbClr val="1A0D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77860" y="604719"/>
            <a:ext cx="777686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>
                <a:solidFill>
                  <a:srgbClr val="000000"/>
                </a:solidFill>
                <a:effectLst>
                  <a:glow rad="101600">
                    <a:srgbClr val="FFFFFF"/>
                  </a:glow>
                </a:effectLst>
                <a:latin typeface="Arial Narrow" panose="020B0606020202030204" pitchFamily="34" charset="0"/>
              </a:rPr>
              <a:t> </a:t>
            </a:r>
            <a:r>
              <a:rPr lang="ca-ES" sz="2000" b="1" dirty="0">
                <a:solidFill>
                  <a:srgbClr val="800000"/>
                </a:solidFill>
                <a:effectLst>
                  <a:glow rad="101600">
                    <a:srgbClr val="FFFFFF"/>
                  </a:glow>
                </a:effectLst>
                <a:latin typeface="Arial Narrow" panose="020B0606020202030204" pitchFamily="34" charset="0"/>
              </a:rPr>
              <a:t>( </a:t>
            </a:r>
            <a:r>
              <a:rPr lang="sk-SK" sz="2000" b="1" dirty="0" smtClean="0">
                <a:solidFill>
                  <a:srgbClr val="800000"/>
                </a:solidFill>
                <a:effectLst>
                  <a:glow rad="101600">
                    <a:srgbClr val="FFFFFF"/>
                  </a:glow>
                </a:effectLst>
                <a:latin typeface="Arial Narrow" panose="020B0606020202030204" pitchFamily="34" charset="0"/>
              </a:rPr>
              <a:t>z</a:t>
            </a:r>
            <a:r>
              <a:rPr lang="sk-SK" sz="2000" b="1" dirty="0" smtClean="0">
                <a:solidFill>
                  <a:srgbClr val="800000"/>
                </a:solidFill>
                <a:effectLst>
                  <a:glow rad="101600">
                    <a:srgbClr val="FFFFFF"/>
                  </a:glow>
                </a:effectLst>
                <a:latin typeface="Arial Narrow" panose="020B0606020202030204" pitchFamily="34" charset="0"/>
              </a:rPr>
              <a:t> Evanjelia podľa Jána </a:t>
            </a:r>
            <a:r>
              <a:rPr lang="ca-ES" sz="2000" b="1" dirty="0" smtClean="0">
                <a:solidFill>
                  <a:srgbClr val="800000"/>
                </a:solidFill>
                <a:effectLst>
                  <a:glow rad="101600">
                    <a:srgbClr val="FFFFFF"/>
                  </a:glow>
                </a:effectLst>
                <a:latin typeface="Arial Narrow" panose="020B0606020202030204" pitchFamily="34" charset="0"/>
              </a:rPr>
              <a:t>)    </a:t>
            </a:r>
            <a:r>
              <a:rPr lang="ca-ES" sz="2000" b="1" dirty="0">
                <a:solidFill>
                  <a:srgbClr val="800000"/>
                </a:solidFill>
                <a:effectLst>
                  <a:glow rad="101600">
                    <a:srgbClr val="FFFFFF"/>
                  </a:glow>
                </a:effectLst>
                <a:latin typeface="Arial Narrow" panose="020B0606020202030204" pitchFamily="34" charset="0"/>
              </a:rPr>
              <a:t>Jn 1: 6-8,19-28</a:t>
            </a:r>
            <a:br>
              <a:rPr lang="ca-ES" sz="2000" b="1" dirty="0">
                <a:solidFill>
                  <a:srgbClr val="800000"/>
                </a:solidFill>
                <a:effectLst>
                  <a:glow rad="101600">
                    <a:srgbClr val="FFFFFF"/>
                  </a:glow>
                </a:effectLst>
                <a:latin typeface="Arial Narrow" panose="020B0606020202030204" pitchFamily="34" charset="0"/>
              </a:rPr>
            </a:br>
            <a:endParaRPr lang="es-ES_tradnl" sz="2800" b="1" dirty="0">
              <a:solidFill>
                <a:srgbClr val="800000"/>
              </a:solidFill>
              <a:effectLst>
                <a:glow rad="101600">
                  <a:srgbClr val="FFFFFF"/>
                </a:glow>
              </a:effectLst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77860" y="1268760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k-SK" sz="1600" b="1" i="1" dirty="0" smtClean="0">
                <a:solidFill>
                  <a:srgbClr val="800000"/>
                </a:solidFill>
                <a:effectLst>
                  <a:outerShdw blurRad="50800" dist="50800" dir="18900000" algn="bl" rotWithShape="0">
                    <a:srgbClr val="FFFFFF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6</a:t>
            </a:r>
            <a:r>
              <a:rPr lang="sk-SK" sz="2000" b="1" i="1" dirty="0" smtClean="0">
                <a:solidFill>
                  <a:srgbClr val="800000"/>
                </a:solidFill>
                <a:effectLst>
                  <a:outerShdw blurRad="50800" dist="50800" dir="18900000" algn="bl" rotWithShape="0">
                    <a:srgbClr val="FFFFFF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 Bol človek, ktorého poslal Boh, volal sa Ján. </a:t>
            </a:r>
            <a:r>
              <a:rPr lang="sk-SK" sz="1600" b="1" i="1" dirty="0" smtClean="0">
                <a:solidFill>
                  <a:srgbClr val="800000"/>
                </a:solidFill>
                <a:effectLst>
                  <a:outerShdw blurRad="50800" dist="50800" dir="18900000" algn="bl" rotWithShape="0">
                    <a:srgbClr val="FFFFFF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7</a:t>
            </a:r>
            <a:r>
              <a:rPr lang="sk-SK" sz="2000" b="1" i="1" dirty="0" smtClean="0">
                <a:solidFill>
                  <a:srgbClr val="800000"/>
                </a:solidFill>
                <a:effectLst>
                  <a:outerShdw blurRad="50800" dist="50800" dir="18900000" algn="bl" rotWithShape="0">
                    <a:srgbClr val="FFFFFF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 Prišiel ako svedok vydať svedectvo o svetle, aby skrze neho všetci uverili. </a:t>
            </a:r>
            <a:r>
              <a:rPr lang="sk-SK" sz="1600" b="1" i="1" dirty="0" smtClean="0">
                <a:solidFill>
                  <a:srgbClr val="800000"/>
                </a:solidFill>
                <a:effectLst>
                  <a:outerShdw blurRad="50800" dist="50800" dir="18900000" algn="bl" rotWithShape="0">
                    <a:srgbClr val="FFFFFF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8</a:t>
            </a:r>
            <a:r>
              <a:rPr lang="sk-SK" sz="2000" b="1" i="1" dirty="0" smtClean="0">
                <a:solidFill>
                  <a:srgbClr val="800000"/>
                </a:solidFill>
                <a:effectLst>
                  <a:outerShdw blurRad="50800" dist="50800" dir="18900000" algn="bl" rotWithShape="0">
                    <a:srgbClr val="FFFFFF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 On sám nebol svetlo, prišiel iba vydať svedectvo o svetle. </a:t>
            </a:r>
            <a:r>
              <a:rPr lang="sk-SK" sz="1600" b="1" i="1" dirty="0" smtClean="0">
                <a:solidFill>
                  <a:srgbClr val="800000"/>
                </a:solidFill>
                <a:effectLst>
                  <a:outerShdw blurRad="50800" dist="50800" dir="18900000" algn="bl" rotWithShape="0">
                    <a:srgbClr val="FFFFFF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19</a:t>
            </a:r>
            <a:r>
              <a:rPr lang="sk-SK" sz="2000" b="1" i="1" dirty="0" smtClean="0">
                <a:solidFill>
                  <a:srgbClr val="800000"/>
                </a:solidFill>
                <a:effectLst>
                  <a:outerShdw blurRad="50800" dist="50800" dir="18900000" algn="bl" rotWithShape="0">
                    <a:srgbClr val="FFFFFF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 A toto je Jánovo svedectvo: Keď Židia z </a:t>
            </a:r>
            <a:r>
              <a:rPr lang="sk-SK" sz="2000" b="1" i="1" dirty="0" err="1" smtClean="0">
                <a:solidFill>
                  <a:srgbClr val="800000"/>
                </a:solidFill>
                <a:effectLst>
                  <a:outerShdw blurRad="50800" dist="50800" dir="18900000" algn="bl" rotWithShape="0">
                    <a:srgbClr val="FFFFFF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Jeruzalema</a:t>
            </a:r>
            <a:r>
              <a:rPr lang="sk-SK" sz="2000" b="1" i="1" dirty="0" smtClean="0">
                <a:solidFill>
                  <a:srgbClr val="800000"/>
                </a:solidFill>
                <a:effectLst>
                  <a:outerShdw blurRad="50800" dist="50800" dir="18900000" algn="bl" rotWithShape="0">
                    <a:srgbClr val="FFFFFF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 poslali k nemu kňazov a levitov, aby sa ho pýtali: "Kto si ty?", </a:t>
            </a:r>
            <a:r>
              <a:rPr lang="sk-SK" sz="1600" b="1" i="1" dirty="0" smtClean="0">
                <a:solidFill>
                  <a:srgbClr val="800000"/>
                </a:solidFill>
                <a:effectLst>
                  <a:outerShdw blurRad="50800" dist="50800" dir="18900000" algn="bl" rotWithShape="0">
                    <a:srgbClr val="FFFFFF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20</a:t>
            </a:r>
            <a:r>
              <a:rPr lang="sk-SK" sz="2000" b="1" i="1" dirty="0" smtClean="0">
                <a:solidFill>
                  <a:srgbClr val="800000"/>
                </a:solidFill>
                <a:effectLst>
                  <a:outerShdw blurRad="50800" dist="50800" dir="18900000" algn="bl" rotWithShape="0">
                    <a:srgbClr val="FFFFFF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 on vyznal a nič nezaprel. Vyznal: "Ja nie som Mesiáš." </a:t>
            </a:r>
            <a:r>
              <a:rPr lang="sk-SK" sz="1600" b="1" i="1" dirty="0" smtClean="0">
                <a:solidFill>
                  <a:srgbClr val="800000"/>
                </a:solidFill>
                <a:effectLst>
                  <a:outerShdw blurRad="50800" dist="50800" dir="18900000" algn="bl" rotWithShape="0">
                    <a:srgbClr val="FFFFFF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21</a:t>
            </a:r>
            <a:r>
              <a:rPr lang="sk-SK" sz="2000" b="1" i="1" dirty="0" smtClean="0">
                <a:solidFill>
                  <a:srgbClr val="800000"/>
                </a:solidFill>
                <a:effectLst>
                  <a:outerShdw blurRad="50800" dist="50800" dir="18900000" algn="bl" rotWithShape="0">
                    <a:srgbClr val="FFFFFF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 "Čo teda," pýtali sa ho, "si Eliáš?" Povedal: "Nie som." "Si prorok?" Odpovedal: "Nie." </a:t>
            </a:r>
            <a:r>
              <a:rPr lang="sk-SK" sz="1600" b="1" i="1" dirty="0" smtClean="0">
                <a:solidFill>
                  <a:srgbClr val="800000"/>
                </a:solidFill>
                <a:effectLst>
                  <a:outerShdw blurRad="50800" dist="50800" dir="18900000" algn="bl" rotWithShape="0">
                    <a:srgbClr val="FFFFFF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22</a:t>
            </a:r>
            <a:r>
              <a:rPr lang="sk-SK" sz="2000" b="1" i="1" dirty="0" smtClean="0">
                <a:solidFill>
                  <a:srgbClr val="800000"/>
                </a:solidFill>
                <a:effectLst>
                  <a:outerShdw blurRad="50800" dist="50800" dir="18900000" algn="bl" rotWithShape="0">
                    <a:srgbClr val="FFFFFF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 Vraveli mu teda: "Kto si? Aby sme mohli dať odpoveď tým, čo nás poslali. Čo hovoríš o sebe?" </a:t>
            </a:r>
            <a:r>
              <a:rPr lang="sk-SK" sz="1600" b="1" i="1" dirty="0" smtClean="0">
                <a:solidFill>
                  <a:srgbClr val="800000"/>
                </a:solidFill>
                <a:effectLst>
                  <a:outerShdw blurRad="50800" dist="50800" dir="18900000" algn="bl" rotWithShape="0">
                    <a:srgbClr val="FFFFFF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23</a:t>
            </a:r>
            <a:r>
              <a:rPr lang="sk-SK" sz="2000" b="1" i="1" dirty="0" smtClean="0">
                <a:solidFill>
                  <a:srgbClr val="800000"/>
                </a:solidFill>
                <a:effectLst>
                  <a:outerShdw blurRad="50800" dist="50800" dir="18900000" algn="bl" rotWithShape="0">
                    <a:srgbClr val="FFFFFF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 Povedal: "Ja som hlas volajúceho na púšti: "Vyrovnajte cestu Pánovi," ako povedal prorok Izaiáš." </a:t>
            </a:r>
            <a:r>
              <a:rPr lang="sk-SK" sz="1600" b="1" i="1" dirty="0" smtClean="0">
                <a:solidFill>
                  <a:srgbClr val="800000"/>
                </a:solidFill>
                <a:effectLst>
                  <a:outerShdw blurRad="50800" dist="50800" dir="18900000" algn="bl" rotWithShape="0">
                    <a:srgbClr val="FFFFFF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24</a:t>
            </a:r>
            <a:r>
              <a:rPr lang="sk-SK" sz="2000" b="1" i="1" dirty="0" smtClean="0">
                <a:solidFill>
                  <a:srgbClr val="800000"/>
                </a:solidFill>
                <a:effectLst>
                  <a:outerShdw blurRad="50800" dist="50800" dir="18900000" algn="bl" rotWithShape="0">
                    <a:srgbClr val="FFFFFF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 Tí vyslaní boli spomedzi farizejov. </a:t>
            </a:r>
            <a:r>
              <a:rPr lang="sk-SK" sz="1600" b="1" i="1" dirty="0" smtClean="0">
                <a:solidFill>
                  <a:srgbClr val="800000"/>
                </a:solidFill>
                <a:effectLst>
                  <a:outerShdw blurRad="50800" dist="50800" dir="18900000" algn="bl" rotWithShape="0">
                    <a:srgbClr val="FFFFFF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25 </a:t>
            </a:r>
            <a:r>
              <a:rPr lang="sk-SK" sz="2000" b="1" i="1" dirty="0" smtClean="0">
                <a:solidFill>
                  <a:srgbClr val="800000"/>
                </a:solidFill>
                <a:effectLst>
                  <a:outerShdw blurRad="50800" dist="50800" dir="18900000" algn="bl" rotWithShape="0">
                    <a:srgbClr val="FFFFFF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A pýtali sa ho: "Prečo teda krstíš, keď nie si Mesiáš ani Eliáš ani prorok?" </a:t>
            </a:r>
            <a:r>
              <a:rPr lang="sk-SK" sz="1600" b="1" i="1" dirty="0" smtClean="0">
                <a:solidFill>
                  <a:srgbClr val="800000"/>
                </a:solidFill>
                <a:effectLst>
                  <a:outerShdw blurRad="50800" dist="50800" dir="18900000" algn="bl" rotWithShape="0">
                    <a:srgbClr val="FFFFFF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26</a:t>
            </a:r>
            <a:r>
              <a:rPr lang="sk-SK" sz="2000" b="1" i="1" dirty="0" smtClean="0">
                <a:solidFill>
                  <a:srgbClr val="800000"/>
                </a:solidFill>
                <a:effectLst>
                  <a:outerShdw blurRad="50800" dist="50800" dir="18900000" algn="bl" rotWithShape="0">
                    <a:srgbClr val="FFFFFF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 Ján im odpovedal: "Ja krstím vodou. Medzi vami stojí ten, ktorého nepoznáte. </a:t>
            </a:r>
            <a:r>
              <a:rPr lang="sk-SK" sz="1600" b="1" i="1" dirty="0" smtClean="0">
                <a:solidFill>
                  <a:srgbClr val="800000"/>
                </a:solidFill>
                <a:effectLst>
                  <a:outerShdw blurRad="50800" dist="50800" dir="18900000" algn="bl" rotWithShape="0">
                    <a:srgbClr val="FFFFFF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27</a:t>
            </a:r>
            <a:r>
              <a:rPr lang="sk-SK" sz="2000" b="1" i="1" dirty="0" smtClean="0">
                <a:solidFill>
                  <a:srgbClr val="800000"/>
                </a:solidFill>
                <a:effectLst>
                  <a:outerShdw blurRad="50800" dist="50800" dir="18900000" algn="bl" rotWithShape="0">
                    <a:srgbClr val="FFFFFF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 On prichádza po mne a ja nie som hoden rozviazať mu remienok na obuvi." </a:t>
            </a:r>
            <a:r>
              <a:rPr lang="sk-SK" sz="1600" b="1" i="1" dirty="0" smtClean="0">
                <a:solidFill>
                  <a:srgbClr val="800000"/>
                </a:solidFill>
                <a:effectLst>
                  <a:outerShdw blurRad="50800" dist="50800" dir="18900000" algn="bl" rotWithShape="0">
                    <a:srgbClr val="FFFFFF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28</a:t>
            </a:r>
            <a:r>
              <a:rPr lang="sk-SK" sz="2000" b="1" i="1" dirty="0" smtClean="0">
                <a:solidFill>
                  <a:srgbClr val="800000"/>
                </a:solidFill>
                <a:effectLst>
                  <a:outerShdw blurRad="50800" dist="50800" dir="18900000" algn="bl" rotWithShape="0">
                    <a:srgbClr val="FFFFFF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 To sa stalo v </a:t>
            </a:r>
            <a:r>
              <a:rPr lang="sk-SK" sz="2000" b="1" i="1" dirty="0" err="1" smtClean="0">
                <a:solidFill>
                  <a:srgbClr val="800000"/>
                </a:solidFill>
                <a:effectLst>
                  <a:outerShdw blurRad="50800" dist="50800" dir="18900000" algn="bl" rotWithShape="0">
                    <a:srgbClr val="FFFFFF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Betánii</a:t>
            </a:r>
            <a:r>
              <a:rPr lang="sk-SK" sz="2000" b="1" i="1" dirty="0" smtClean="0">
                <a:solidFill>
                  <a:srgbClr val="800000"/>
                </a:solidFill>
                <a:effectLst>
                  <a:outerShdw blurRad="50800" dist="50800" dir="18900000" algn="bl" rotWithShape="0">
                    <a:srgbClr val="FFFFFF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 za Jordánom, kde Ján krstil. </a:t>
            </a:r>
            <a:endParaRPr lang="es-ES" b="1" dirty="0">
              <a:solidFill>
                <a:srgbClr val="800000"/>
              </a:solidFill>
              <a:effectLst>
                <a:outerShdw blurRad="50800" dist="50800" dir="18900000" algn="bl" rotWithShape="0">
                  <a:srgbClr val="FFFFFF"/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9934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291" y="492474"/>
            <a:ext cx="7676132" cy="5816846"/>
          </a:xfrm>
          <a:prstGeom prst="rect">
            <a:avLst/>
          </a:prstGeom>
        </p:spPr>
      </p:pic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712292" y="290557"/>
            <a:ext cx="7676131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_tradnl" sz="2800" b="1" dirty="0" smtClean="0">
                <a:solidFill>
                  <a:srgbClr val="800000"/>
                </a:solidFill>
                <a:effectLst>
                  <a:glow rad="101600">
                    <a:srgbClr val="FFFFFF"/>
                  </a:glow>
                </a:effectLst>
              </a:rPr>
              <a:t>Vv. 6-8: </a:t>
            </a:r>
            <a:r>
              <a:rPr lang="sk-SK" sz="2800" b="1" dirty="0" smtClean="0">
                <a:solidFill>
                  <a:srgbClr val="800000"/>
                </a:solidFill>
                <a:effectLst>
                  <a:glow rad="101600">
                    <a:srgbClr val="FFFFFF"/>
                  </a:glow>
                </a:effectLst>
              </a:rPr>
              <a:t>Čo sa hovorí o Jánovi v týchto veršoch</a:t>
            </a:r>
            <a:r>
              <a:rPr lang="es-ES_tradnl" sz="2800" b="1" dirty="0" smtClean="0">
                <a:solidFill>
                  <a:srgbClr val="800000"/>
                </a:solidFill>
                <a:effectLst>
                  <a:glow rad="101600">
                    <a:srgbClr val="FFFFFF"/>
                  </a:glow>
                </a:effectLst>
              </a:rPr>
              <a:t>? </a:t>
            </a:r>
            <a:endParaRPr lang="es-ES" sz="2800" b="1" dirty="0" smtClean="0">
              <a:solidFill>
                <a:srgbClr val="800000"/>
              </a:solidFill>
              <a:effectLst>
                <a:glow rad="101600">
                  <a:srgbClr val="FFFFFF"/>
                </a:glow>
              </a:effectLst>
            </a:endParaRP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5121831" y="1499445"/>
            <a:ext cx="2087960" cy="25545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sk-SK" sz="3200" dirty="0" smtClean="0">
                <a:solidFill>
                  <a:srgbClr val="800000"/>
                </a:solidFill>
                <a:effectLst>
                  <a:glow rad="101600">
                    <a:srgbClr val="FFFFFF"/>
                  </a:glow>
                </a:effectLst>
              </a:rPr>
              <a:t>Aké bolo jeho poslanie vzhľadom na Ježiša? </a:t>
            </a:r>
            <a:endParaRPr lang="es-ES" sz="3200" dirty="0" smtClean="0">
              <a:solidFill>
                <a:srgbClr val="800000"/>
              </a:solidFill>
              <a:effectLst>
                <a:glow rad="101600">
                  <a:srgbClr val="FFFFFF"/>
                </a:glo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835696" y="5343600"/>
            <a:ext cx="5760640" cy="923330"/>
          </a:xfrm>
          <a:prstGeom prst="rect">
            <a:avLst/>
          </a:prstGeom>
          <a:solidFill>
            <a:schemeClr val="tx2">
              <a:lumMod val="1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14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6</a:t>
            </a:r>
            <a:r>
              <a:rPr lang="sk-SK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 Bol človek, ktorého poslal Boh, volal sa Ján. </a:t>
            </a:r>
            <a:r>
              <a:rPr lang="sk-SK" sz="14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7</a:t>
            </a:r>
            <a:r>
              <a:rPr lang="sk-SK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 Prišiel ako svedok vydať svedectvo o svetle, aby skrze neho všetci uverili. </a:t>
            </a:r>
            <a:r>
              <a:rPr lang="sk-SK" sz="14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8</a:t>
            </a:r>
            <a:r>
              <a:rPr lang="sk-SK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 On sám nebol svetlo, prišiel iba vydať svedectvo o svetle. </a:t>
            </a:r>
            <a:endParaRPr lang="es-PE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47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8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1" grpId="0"/>
      <p:bldP spid="126982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914" y="1481070"/>
            <a:ext cx="7746748" cy="49201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455434" y="5324035"/>
            <a:ext cx="7674481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sk-SK" sz="3200" b="1" dirty="0" smtClean="0">
                <a:solidFill>
                  <a:srgbClr val="FFFF00"/>
                </a:solidFill>
                <a:effectLst>
                  <a:glow rad="101600">
                    <a:srgbClr val="270603"/>
                  </a:glow>
                </a:effectLst>
                <a:latin typeface="Tekton Pro" panose="020F0603020208020904" pitchFamily="34" charset="0"/>
              </a:rPr>
              <a:t>Čo Ján odpovie na každú z týchto otázok?</a:t>
            </a:r>
            <a:endParaRPr lang="es-ES" sz="3200" b="1" dirty="0" smtClean="0">
              <a:solidFill>
                <a:srgbClr val="FFFF00"/>
              </a:solidFill>
              <a:effectLst>
                <a:glow rad="101600">
                  <a:srgbClr val="270603"/>
                </a:glow>
              </a:effectLst>
              <a:latin typeface="Tekton Pro" panose="020F0603020208020904" pitchFamily="34" charset="0"/>
            </a:endParaRPr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4067944" y="1593911"/>
            <a:ext cx="420024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_tradnl" b="1" i="1" dirty="0" smtClean="0">
                <a:solidFill>
                  <a:srgbClr val="FFFF00"/>
                </a:solidFill>
                <a:effectLst>
                  <a:glow rad="101600">
                    <a:srgbClr val="270603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Vv. 20-22: </a:t>
            </a:r>
            <a:r>
              <a:rPr lang="sk-SK" b="1" i="1" dirty="0" smtClean="0">
                <a:solidFill>
                  <a:srgbClr val="FFFF00"/>
                </a:solidFill>
                <a:effectLst>
                  <a:glow rad="101600">
                    <a:srgbClr val="270603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S akou osobou sa snažia farizeji identifikovať Jána Krstiteľa? </a:t>
            </a:r>
            <a:endParaRPr lang="es-ES" b="1" i="1" dirty="0" smtClean="0">
              <a:solidFill>
                <a:srgbClr val="FFFF00"/>
              </a:solidFill>
              <a:effectLst>
                <a:glow rad="101600">
                  <a:srgbClr val="270603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 panose="020B05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88914" y="397606"/>
            <a:ext cx="78435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20</a:t>
            </a:r>
            <a:r>
              <a:rPr lang="sk-SK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 on vyznal a nič nezaprel. Vyznal: "Ja nie som Mesiáš."</a:t>
            </a:r>
            <a:r>
              <a:rPr lang="sk-SK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 21</a:t>
            </a:r>
            <a:r>
              <a:rPr lang="sk-SK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 "Čo teda," pýtali sa ho, "si Eliáš?" Povedal: "Nie som." "Si prorok?" Odpovedal: "Nie." </a:t>
            </a:r>
            <a:r>
              <a:rPr lang="sk-SK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22</a:t>
            </a:r>
            <a:r>
              <a:rPr lang="sk-SK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 Vraveli mu teda: "Kto si? Aby sme mohli dať odpoveď tým, čo nás poslali. </a:t>
            </a:r>
            <a:r>
              <a:rPr lang="sk-SK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Čo hovoríš o sebe</a:t>
            </a:r>
            <a:r>
              <a:rPr lang="sk-SK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?“</a:t>
            </a:r>
            <a:endParaRPr lang="es-PE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8542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25"/>
                            </p:stCondLst>
                            <p:childTnLst>
                              <p:par>
                                <p:cTn id="1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6" grpId="0"/>
      <p:bldP spid="128005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40" y="553791"/>
            <a:ext cx="7788180" cy="5769735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09960" y="348953"/>
            <a:ext cx="261776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_tradnl" sz="3200" b="1" dirty="0" smtClean="0"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Vv. 23-27: </a:t>
            </a:r>
            <a:r>
              <a:rPr lang="sk-SK" sz="3200" b="1" dirty="0" smtClean="0"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Ján sa dáva poznať</a:t>
            </a:r>
            <a:endParaRPr lang="es-ES_tradnl" sz="3200" b="1" dirty="0" smtClean="0">
              <a:solidFill>
                <a:srgbClr val="C00000"/>
              </a:solidFill>
              <a:effectLst>
                <a:glow rad="101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131793" y="3412356"/>
            <a:ext cx="2700300" cy="1157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Akým spôsobom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to robí? </a:t>
            </a:r>
            <a:endParaRPr lang="es-PE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4013200" y="4359306"/>
            <a:ext cx="3096343" cy="141369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S kým sa</a:t>
            </a:r>
            <a:endParaRPr lang="sk-SK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Stotožňuje?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483768" y="376855"/>
            <a:ext cx="5653067" cy="1569660"/>
          </a:xfrm>
          <a:prstGeom prst="rect">
            <a:avLst/>
          </a:prstGeom>
          <a:solidFill>
            <a:srgbClr val="FFFFFF">
              <a:alpha val="51000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1200" b="1" i="1" dirty="0" smtClean="0">
                <a:solidFill>
                  <a:srgbClr val="001A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23</a:t>
            </a:r>
            <a:r>
              <a:rPr lang="sk-SK" sz="1600" b="1" i="1" dirty="0" smtClean="0">
                <a:solidFill>
                  <a:srgbClr val="001A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 Povedal: "Ja som hlas volajúceho na púšti: "Vyrovnajte cestu Pánovi," ako povedal prorok Izaiáš." </a:t>
            </a:r>
            <a:r>
              <a:rPr lang="sk-SK" sz="1200" b="1" i="1" dirty="0" smtClean="0">
                <a:solidFill>
                  <a:srgbClr val="001A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24</a:t>
            </a:r>
            <a:r>
              <a:rPr lang="sk-SK" sz="1600" b="1" i="1" dirty="0" smtClean="0">
                <a:solidFill>
                  <a:srgbClr val="001A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 Tí vyslaní boli spomedzi farizejov. </a:t>
            </a:r>
            <a:r>
              <a:rPr lang="sk-SK" sz="1200" b="1" i="1" dirty="0" smtClean="0">
                <a:solidFill>
                  <a:srgbClr val="001A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25</a:t>
            </a:r>
            <a:r>
              <a:rPr lang="sk-SK" sz="1600" b="1" i="1" dirty="0" smtClean="0">
                <a:solidFill>
                  <a:srgbClr val="001A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 A pýtali sa ho: "Prečo teda krstíš, keď nie si Mesiáš ani Eliáš ani prorok?" </a:t>
            </a:r>
            <a:r>
              <a:rPr lang="sk-SK" sz="1200" b="1" i="1" dirty="0" smtClean="0">
                <a:solidFill>
                  <a:srgbClr val="001A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26</a:t>
            </a:r>
            <a:r>
              <a:rPr lang="sk-SK" sz="1600" b="1" i="1" dirty="0" smtClean="0">
                <a:solidFill>
                  <a:srgbClr val="001A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 Ján im odpovedal: "Ja krstím vodou. Medzi vami stojí ten, ktorého nepoznáte. </a:t>
            </a:r>
            <a:r>
              <a:rPr lang="sk-SK" sz="1200" b="1" i="1" dirty="0" smtClean="0">
                <a:solidFill>
                  <a:srgbClr val="001A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27</a:t>
            </a:r>
            <a:r>
              <a:rPr lang="sk-SK" sz="1600" b="1" i="1" dirty="0" smtClean="0">
                <a:solidFill>
                  <a:srgbClr val="001A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 On prichádza po mne a ja nie som hoden rozviazať mu remienok na obuvi</a:t>
            </a:r>
            <a:r>
              <a:rPr lang="sk-SK" sz="1600" b="1" i="1" dirty="0" smtClean="0">
                <a:solidFill>
                  <a:srgbClr val="001A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."</a:t>
            </a:r>
            <a:endParaRPr lang="es-PE" sz="1600" b="1" dirty="0">
              <a:solidFill>
                <a:srgbClr val="001A00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3902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uiExpand="1" build="p"/>
      <p:bldP spid="6" grpId="0" build="p"/>
      <p:bldP spid="2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225" y="454201"/>
            <a:ext cx="7787316" cy="59006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30053" name="WordArt 5"/>
          <p:cNvSpPr>
            <a:spLocks noChangeArrowheads="1" noChangeShapeType="1" noTextEdit="1"/>
          </p:cNvSpPr>
          <p:nvPr/>
        </p:nvSpPr>
        <p:spPr bwMode="auto">
          <a:xfrm>
            <a:off x="1947862" y="5735110"/>
            <a:ext cx="5248275" cy="619755"/>
          </a:xfrm>
          <a:prstGeom prst="rect">
            <a:avLst/>
          </a:prstGeom>
        </p:spPr>
        <p:txBody>
          <a:bodyPr wrap="none" fromWordAr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Čo hovorí tento „hlas“?</a:t>
            </a:r>
            <a:endParaRPr lang="es-PE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0832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451" y="522218"/>
            <a:ext cx="7774847" cy="5787102"/>
          </a:xfrm>
          <a:prstGeom prst="rect">
            <a:avLst/>
          </a:prstGeom>
        </p:spPr>
      </p:pic>
      <p:sp>
        <p:nvSpPr>
          <p:cNvPr id="3" name="2 Marcador de contenido"/>
          <p:cNvSpPr txBox="1">
            <a:spLocks/>
          </p:cNvSpPr>
          <p:nvPr/>
        </p:nvSpPr>
        <p:spPr>
          <a:xfrm>
            <a:off x="827583" y="457823"/>
            <a:ext cx="7344816" cy="107631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</a:pPr>
            <a:r>
              <a:rPr lang="es-ES_tradnl" sz="28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 </a:t>
            </a:r>
            <a:r>
              <a:rPr lang="sk-SK" sz="28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Pomôcky</a:t>
            </a:r>
            <a:r>
              <a:rPr lang="es-ES_tradnl" sz="40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: </a:t>
            </a:r>
            <a:r>
              <a:rPr lang="sk-SK" sz="2400" dirty="0" smtClean="0">
                <a:solidFill>
                  <a:srgbClr val="FFFF00"/>
                </a:solidFill>
                <a:latin typeface="Arial Narrow"/>
                <a:ea typeface="Times New Roman"/>
                <a:cs typeface="Tahoma"/>
              </a:rPr>
              <a:t>Adventný veniec, zapálená svieca, otvorená Biblia a jedna veľká sviečka.</a:t>
            </a:r>
            <a:endParaRPr lang="es-PE" sz="3600" dirty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algn="just" fontAlgn="base">
              <a:spcBef>
                <a:spcPct val="0"/>
              </a:spcBef>
            </a:pPr>
            <a:endParaRPr lang="es-ES_tradnl" sz="24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643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577214"/>
            <a:ext cx="7848872" cy="5732106"/>
          </a:xfrm>
          <a:prstGeom prst="rect">
            <a:avLst/>
          </a:prstGeom>
        </p:spPr>
      </p:pic>
      <p:grpSp>
        <p:nvGrpSpPr>
          <p:cNvPr id="28675" name="Group 4"/>
          <p:cNvGrpSpPr>
            <a:grpSpLocks/>
          </p:cNvGrpSpPr>
          <p:nvPr/>
        </p:nvGrpSpPr>
        <p:grpSpPr bwMode="auto">
          <a:xfrm>
            <a:off x="1239330" y="95039"/>
            <a:ext cx="6695634" cy="413808"/>
            <a:chOff x="1368" y="644"/>
            <a:chExt cx="5270" cy="575"/>
          </a:xfrm>
        </p:grpSpPr>
        <p:sp>
          <p:nvSpPr>
            <p:cNvPr id="28679" name="Text Box 5"/>
            <p:cNvSpPr txBox="1">
              <a:spLocks noChangeArrowheads="1"/>
            </p:cNvSpPr>
            <p:nvPr/>
          </p:nvSpPr>
          <p:spPr bwMode="auto">
            <a:xfrm>
              <a:off x="1368" y="679"/>
              <a:ext cx="1980" cy="5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s-ES" sz="1600" b="1" dirty="0" smtClean="0">
                  <a:solidFill>
                    <a:srgbClr val="FFFFFF"/>
                  </a:solidFill>
                  <a:latin typeface="Verdana" pitchFamily="34" charset="0"/>
                </a:rPr>
                <a:t>II. MEDITATIO</a:t>
              </a:r>
              <a:endParaRPr lang="es-ES" sz="1600" dirty="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8680" name="Text Box 6"/>
            <p:cNvSpPr txBox="1">
              <a:spLocks noChangeArrowheads="1"/>
            </p:cNvSpPr>
            <p:nvPr/>
          </p:nvSpPr>
          <p:spPr bwMode="auto">
            <a:xfrm>
              <a:off x="3348" y="644"/>
              <a:ext cx="3290" cy="54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sk-SK" sz="1600" b="1" dirty="0" smtClean="0">
                  <a:solidFill>
                    <a:srgbClr val="000000"/>
                  </a:solidFill>
                  <a:latin typeface="Arial" pitchFamily="34" charset="0"/>
                </a:rPr>
                <a:t>Čo mne/nám hovorí text?</a:t>
              </a:r>
              <a:endParaRPr lang="es-ES" sz="1600" dirty="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32105" name="WordArt 9"/>
          <p:cNvSpPr>
            <a:spLocks noChangeArrowheads="1" noChangeShapeType="1" noTextEdit="1"/>
          </p:cNvSpPr>
          <p:nvPr/>
        </p:nvSpPr>
        <p:spPr bwMode="auto">
          <a:xfrm>
            <a:off x="1635112" y="800100"/>
            <a:ext cx="2657488" cy="5406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Povzbudenie</a:t>
            </a:r>
            <a:endParaRPr lang="es-PE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" name="Rectángulo 2"/>
          <p:cNvSpPr/>
          <p:nvPr/>
        </p:nvSpPr>
        <p:spPr>
          <a:xfrm rot="20290428">
            <a:off x="1794038" y="1893081"/>
            <a:ext cx="53315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400" kern="10" dirty="0" smtClean="0">
                <a:solidFill>
                  <a:srgbClr val="001A00"/>
                </a:solidFill>
                <a:latin typeface="Arial Narrow" panose="020B0606020202030204" pitchFamily="34" charset="0"/>
              </a:rPr>
              <a:t>J</a:t>
            </a:r>
            <a:r>
              <a:rPr lang="sk-SK" sz="2400" kern="10" dirty="0" err="1" smtClean="0">
                <a:solidFill>
                  <a:srgbClr val="001A00"/>
                </a:solidFill>
                <a:latin typeface="Arial Narrow" panose="020B0606020202030204" pitchFamily="34" charset="0"/>
              </a:rPr>
              <a:t>án</a:t>
            </a:r>
            <a:r>
              <a:rPr lang="sk-SK" sz="2400" kern="10" dirty="0" smtClean="0">
                <a:solidFill>
                  <a:srgbClr val="001A00"/>
                </a:solidFill>
                <a:latin typeface="Arial Narrow" panose="020B0606020202030204" pitchFamily="34" charset="0"/>
              </a:rPr>
              <a:t> je iba „hlasom“, ktorý  volá. Pozná svoje biedy a vie, že iba Ježiš ich môže naplniť. Preto je on veľmi dôležitou postavou adventu a môže nám pomôcť prežívať tento čas očakávania prehlbujúc našu túžbu, aby sa Pán stal prítomný uprostred nás.</a:t>
            </a:r>
            <a:endParaRPr lang="es-PE" sz="2400" kern="10" dirty="0">
              <a:solidFill>
                <a:srgbClr val="001A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96310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400" y="495300"/>
            <a:ext cx="7772400" cy="576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4550938" y="692696"/>
            <a:ext cx="369041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ts val="500"/>
              </a:spcBef>
              <a:spcAft>
                <a:spcPts val="500"/>
              </a:spcAft>
            </a:pPr>
            <a:r>
              <a:rPr lang="sk-SK" sz="2400" b="1" dirty="0" smtClean="0">
                <a:solidFill>
                  <a:srgbClr val="FFFF00"/>
                </a:solidFill>
                <a:effectLst>
                  <a:outerShdw blurRad="50800" dist="63500" dir="18900000" algn="bl" rotWithShape="0">
                    <a:srgbClr val="FFADCA">
                      <a:lumMod val="10000"/>
                    </a:srgbClr>
                  </a:outerShdw>
                </a:effectLst>
                <a:latin typeface="Arial Rounded MT Bold" pitchFamily="34" charset="0"/>
              </a:rPr>
              <a:t>Ako môžem využiť tento čas adventu, aby som spoznal lepšie Ježiša a mal s ním </a:t>
            </a:r>
            <a:r>
              <a:rPr lang="sk-SK" sz="2400" b="1" dirty="0" err="1" smtClean="0">
                <a:solidFill>
                  <a:srgbClr val="FFFF00"/>
                </a:solidFill>
                <a:effectLst>
                  <a:outerShdw blurRad="50800" dist="63500" dir="18900000" algn="bl" rotWithShape="0">
                    <a:srgbClr val="FFADCA">
                      <a:lumMod val="10000"/>
                    </a:srgbClr>
                  </a:outerShdw>
                </a:effectLst>
                <a:latin typeface="Arial Rounded MT Bold" pitchFamily="34" charset="0"/>
              </a:rPr>
              <a:t>blížší</a:t>
            </a:r>
            <a:r>
              <a:rPr lang="sk-SK" sz="2400" b="1" dirty="0" smtClean="0">
                <a:solidFill>
                  <a:srgbClr val="FFFF00"/>
                </a:solidFill>
                <a:effectLst>
                  <a:outerShdw blurRad="50800" dist="63500" dir="18900000" algn="bl" rotWithShape="0">
                    <a:srgbClr val="FFADCA">
                      <a:lumMod val="10000"/>
                    </a:srgbClr>
                  </a:outerShdw>
                </a:effectLst>
                <a:latin typeface="Arial Rounded MT Bold" pitchFamily="34" charset="0"/>
              </a:rPr>
              <a:t> a osobnejší vzťah? </a:t>
            </a:r>
            <a:endParaRPr lang="pt-BR" sz="2400" b="1" dirty="0">
              <a:solidFill>
                <a:srgbClr val="FFFF00"/>
              </a:solidFill>
              <a:effectLst>
                <a:outerShdw blurRad="50800" dist="63500" dir="18900000" algn="bl" rotWithShape="0">
                  <a:srgbClr val="FFADCA">
                    <a:lumMod val="1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4279900" y="5143500"/>
            <a:ext cx="3090292" cy="708496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3600" b="1" kern="10" cap="all" dirty="0" err="1" smtClean="0">
                <a:ln w="0"/>
                <a:solidFill>
                  <a:srgbClr val="FFFF5D"/>
                </a:solidFill>
                <a:effectLst>
                  <a:glow rad="101600">
                    <a:srgbClr val="C000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Arial Black"/>
              </a:rPr>
              <a:t>PRíĎ</a:t>
            </a:r>
            <a:r>
              <a:rPr lang="sk-SK" sz="3600" b="1" kern="10" cap="all" dirty="0" smtClean="0">
                <a:ln w="0"/>
                <a:solidFill>
                  <a:srgbClr val="FFFF5D"/>
                </a:solidFill>
                <a:effectLst>
                  <a:glow rad="101600">
                    <a:srgbClr val="C000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Arial Black"/>
              </a:rPr>
              <a:t> pane Ježišu!</a:t>
            </a:r>
            <a:endParaRPr lang="es-PE" sz="3600" b="1" kern="10" cap="all" dirty="0">
              <a:ln w="0"/>
              <a:solidFill>
                <a:srgbClr val="FFFF5D"/>
              </a:solidFill>
              <a:effectLst>
                <a:glow rad="101600">
                  <a:srgbClr val="C00000">
                    <a:alpha val="60000"/>
                  </a:srgbClr>
                </a:glow>
                <a:reflection blurRad="12700" stA="50000" endPos="50000" dist="5000" dir="5400000" sy="-100000" rotWithShape="0"/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181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300"/>
                            </p:stCondLst>
                            <p:childTnLst>
                              <p:par>
                                <p:cTn id="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autoUpdateAnimBg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1" y="480916"/>
            <a:ext cx="7842247" cy="58297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1319531" y="2441422"/>
            <a:ext cx="5760640" cy="2375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ts val="500"/>
              </a:spcBef>
              <a:spcAft>
                <a:spcPts val="500"/>
              </a:spcAft>
            </a:pPr>
            <a:r>
              <a:rPr lang="sk-SK" sz="2800" b="1" dirty="0" smtClean="0">
                <a:solidFill>
                  <a:srgbClr val="FFFF00"/>
                </a:solidFill>
                <a:effectLst>
                  <a:outerShdw blurRad="50800" dist="50800" dir="18900000" algn="bl" rotWithShape="0">
                    <a:prstClr val="black"/>
                  </a:outerShdw>
                </a:effectLst>
                <a:latin typeface="Rockwell Extra Bold" pitchFamily="18" charset="0"/>
              </a:rPr>
              <a:t>Aké svedectvo musím dávať, aby to čo ohlasujem bolo autentickejšie pre tých, ktorí sú okolo mňa? </a:t>
            </a:r>
            <a:endParaRPr lang="es-PE" sz="2800" b="1" dirty="0">
              <a:solidFill>
                <a:srgbClr val="FFFF00"/>
              </a:solidFill>
              <a:effectLst>
                <a:outerShdw blurRad="50800" dist="50800" dir="18900000" algn="bl" rotWithShape="0">
                  <a:prstClr val="black"/>
                </a:outerShdw>
              </a:effectLst>
              <a:latin typeface="Rockwell Extra Bold" pitchFamily="18" charset="0"/>
            </a:endParaRPr>
          </a:p>
          <a:p>
            <a:pPr algn="ctr" eaLnBrk="0" fontAlgn="base" hangingPunct="0">
              <a:spcBef>
                <a:spcPts val="500"/>
              </a:spcBef>
              <a:spcAft>
                <a:spcPts val="500"/>
              </a:spcAft>
            </a:pPr>
            <a:endParaRPr lang="pt-BR" sz="2800" dirty="0">
              <a:solidFill>
                <a:srgbClr val="FFFF00"/>
              </a:solidFill>
              <a:effectLst>
                <a:outerShdw blurRad="50800" dist="50800" dir="18900000" algn="bl" rotWithShape="0">
                  <a:prstClr val="black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07974" y="2334359"/>
            <a:ext cx="30159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ts val="500"/>
              </a:spcBef>
              <a:spcAft>
                <a:spcPts val="500"/>
              </a:spcAft>
            </a:pPr>
            <a:endParaRPr lang="pt-BR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9628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7" y="476672"/>
            <a:ext cx="7764973" cy="58461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683568" y="476672"/>
            <a:ext cx="763284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ts val="500"/>
              </a:spcBef>
              <a:spcAft>
                <a:spcPts val="500"/>
              </a:spcAft>
            </a:pPr>
            <a:r>
              <a:rPr lang="sk-SK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 </a:t>
            </a:r>
            <a:r>
              <a:rPr lang="sk-SK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dnes </a:t>
            </a:r>
            <a:r>
              <a:rPr lang="sk-SK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 mňa znamená byť </a:t>
            </a:r>
            <a:r>
              <a:rPr lang="sk-SK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„svedkom svetla“? </a:t>
            </a:r>
            <a:endParaRPr lang="pt-BR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1573674" y="5784210"/>
            <a:ext cx="21929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ts val="500"/>
              </a:spcBef>
              <a:spcAft>
                <a:spcPts val="500"/>
              </a:spcAft>
            </a:pPr>
            <a:endParaRPr lang="pt-BR" sz="3600" b="1" i="1" dirty="0">
              <a:solidFill>
                <a:srgbClr val="FFFF0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39552" y="4753158"/>
            <a:ext cx="46793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Do akých tienistých situácií by som chcel vniesť svetlo? Ako? </a:t>
            </a:r>
            <a:endParaRPr lang="es-PE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281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600"/>
                            </p:stCondLst>
                            <p:childTnLst>
                              <p:par>
                                <p:cTn id="13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5" grpId="0" autoUpdateAnimBg="0"/>
      <p:bldP spid="148488" grpId="0" autoUpdateAnimBg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itz\Desktop\pararara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993" y="533400"/>
            <a:ext cx="8084546" cy="5772150"/>
          </a:xfrm>
          <a:prstGeom prst="rect">
            <a:avLst/>
          </a:prstGeom>
          <a:noFill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3262" y="5369857"/>
            <a:ext cx="805536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2000" dirty="0" smtClean="0">
                <a:solidFill>
                  <a:srgbClr val="FFFF00"/>
                </a:solidFill>
                <a:effectLst>
                  <a:glow rad="101600">
                    <a:srgbClr val="000032"/>
                  </a:glow>
                </a:effectLst>
                <a:latin typeface="Tekton Pro" panose="020F0603020208020904" pitchFamily="34" charset="0"/>
                <a:cs typeface="Times New Roman" pitchFamily="18" charset="0"/>
              </a:rPr>
              <a:t>Po určitom čase osobnej meditácie sa v jednoduchosti podelíme o tom čo sme meditovali, o tom čo MNE text vzhľadom na moju osobnú situáciu a skutočnosť hovorí.</a:t>
            </a:r>
            <a:endParaRPr lang="es-PE" sz="2000" dirty="0">
              <a:solidFill>
                <a:srgbClr val="FFFF00"/>
              </a:solidFill>
              <a:effectLst>
                <a:glow rad="101600">
                  <a:srgbClr val="000032"/>
                </a:glow>
              </a:effectLst>
              <a:latin typeface="Tekton Pro" panose="020F06030202080209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0990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Ms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3228"/>
            <a:ext cx="7898052" cy="585883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762598" y="76345"/>
            <a:ext cx="7580310" cy="431897"/>
            <a:chOff x="1926" y="5502"/>
            <a:chExt cx="4653" cy="540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1926" y="5502"/>
              <a:ext cx="1620" cy="540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000" b="1" dirty="0">
                  <a:solidFill>
                    <a:srgbClr val="FFFFFF"/>
                  </a:solidFill>
                  <a:latin typeface="Verdana" pitchFamily="34" charset="0"/>
                </a:rPr>
                <a:t>III. ORATIO</a:t>
              </a:r>
              <a:endParaRPr lang="es-ES" sz="2000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3538" y="5521"/>
              <a:ext cx="3041" cy="521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k-SK" sz="1600" b="1" dirty="0" smtClean="0">
                  <a:solidFill>
                    <a:srgbClr val="CCECFF">
                      <a:lumMod val="10000"/>
                    </a:srgbClr>
                  </a:solidFill>
                </a:rPr>
                <a:t>Čo odpoviem Pánovi motivovaný jeho slovom</a:t>
              </a:r>
              <a:r>
                <a:rPr lang="es-ES" sz="1600" b="1" dirty="0" smtClean="0">
                  <a:solidFill>
                    <a:srgbClr val="CCECFF">
                      <a:lumMod val="10000"/>
                    </a:srgbClr>
                  </a:solidFill>
                </a:rPr>
                <a:t>?</a:t>
              </a:r>
              <a:endParaRPr lang="es-ES" sz="1600" dirty="0">
                <a:solidFill>
                  <a:srgbClr val="CCECFF">
                    <a:lumMod val="10000"/>
                  </a:srgbClr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z="1600" dirty="0">
                <a:solidFill>
                  <a:srgbClr val="CCECFF">
                    <a:lumMod val="10000"/>
                  </a:srgbClr>
                </a:solidFill>
                <a:latin typeface="Times New Roman" pitchFamily="18" charset="0"/>
              </a:endParaRPr>
            </a:p>
          </p:txBody>
        </p:sp>
      </p:grpSp>
      <p:sp>
        <p:nvSpPr>
          <p:cNvPr id="12" name="11 Rectángulo"/>
          <p:cNvSpPr/>
          <p:nvPr/>
        </p:nvSpPr>
        <p:spPr>
          <a:xfrm>
            <a:off x="4678539" y="1157995"/>
            <a:ext cx="38310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3200" i="1" dirty="0" smtClean="0">
                <a:solidFill>
                  <a:srgbClr val="FFFF00"/>
                </a:solidFill>
                <a:latin typeface="Times New Roman" pitchFamily="18" charset="0"/>
              </a:rPr>
              <a:t>Povzbudenie</a:t>
            </a:r>
            <a:r>
              <a:rPr lang="es-ES_tradnl" sz="3200" i="1" dirty="0" smtClean="0">
                <a:solidFill>
                  <a:srgbClr val="FFFF00"/>
                </a:solidFill>
                <a:latin typeface="Times New Roman" pitchFamily="18" charset="0"/>
              </a:rPr>
              <a:t>: </a:t>
            </a:r>
            <a:r>
              <a:rPr lang="sk-SK" sz="3200" i="1" dirty="0" smtClean="0">
                <a:solidFill>
                  <a:srgbClr val="FFFF00"/>
                </a:solidFill>
                <a:latin typeface="Times New Roman" pitchFamily="18" charset="0"/>
              </a:rPr>
              <a:t>Advent sa musí prežívať v modlitebnom duchu, pretože to čo očakávame má byť vyprosené iba v pokore a prijímané ako dar. </a:t>
            </a:r>
            <a:endParaRPr lang="es-PE" sz="3200" i="1" dirty="0">
              <a:solidFill>
                <a:srgbClr val="FFFF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3200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24371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itz\Desktop\tarrants_kne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" y="476250"/>
            <a:ext cx="7799388" cy="582295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568989" y="5270299"/>
            <a:ext cx="78488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2000" dirty="0" smtClean="0">
                <a:solidFill>
                  <a:srgbClr val="FFFFFF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Následne po modlitbe v tichosti sa môžeme osobne podeliť nahlas s našou modlitbou, obracajúc sa na Boha prostredníctvom chvál, vďakyvzdania, alebo v dôvernej prosbe.</a:t>
            </a:r>
            <a:endParaRPr lang="es-PE" sz="2000" dirty="0">
              <a:solidFill>
                <a:srgbClr val="FFFFFF"/>
              </a:solidFill>
              <a:effectLst>
                <a:outerShdw blurRad="50800" dist="63500" dir="18900000" algn="bl" rotWithShape="0">
                  <a:prstClr val="black"/>
                </a:outerShdw>
              </a:effectLst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39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76672"/>
            <a:ext cx="7753302" cy="5760640"/>
          </a:xfrm>
          <a:prstGeom prst="rect">
            <a:avLst/>
          </a:prstGeom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934345" y="298748"/>
            <a:ext cx="4591050" cy="1098708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3600" b="1" i="1" dirty="0" smtClean="0"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Comic Sans MS" pitchFamily="66" charset="0"/>
              </a:rPr>
              <a:t>Žalm</a:t>
            </a:r>
            <a:r>
              <a:rPr lang="es-ES_tradnl" sz="6600" b="1" i="1" dirty="0" smtClean="0"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Comic Sans MS" pitchFamily="66" charset="0"/>
              </a:rPr>
              <a:t> </a:t>
            </a:r>
            <a:r>
              <a:rPr lang="es-ES_tradnl" sz="3200" b="1" i="1" dirty="0" smtClean="0"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Comic Sans MS" pitchFamily="66" charset="0"/>
              </a:rPr>
              <a:t>L</a:t>
            </a:r>
            <a:r>
              <a:rPr lang="sk-SK" sz="3200" b="1" i="1" dirty="0" smtClean="0"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Comic Sans MS" pitchFamily="66" charset="0"/>
              </a:rPr>
              <a:t>k</a:t>
            </a:r>
            <a:r>
              <a:rPr lang="es-ES_tradnl" sz="3200" b="1" i="1" dirty="0" smtClean="0"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Comic Sans MS" pitchFamily="66" charset="0"/>
              </a:rPr>
              <a:t> </a:t>
            </a:r>
            <a:r>
              <a:rPr lang="es-ES_tradnl" sz="3200" b="1" i="1" dirty="0"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Comic Sans MS" pitchFamily="66" charset="0"/>
              </a:rPr>
              <a:t>1</a:t>
            </a:r>
            <a:r>
              <a:rPr lang="es-ES_tradnl" sz="3200" i="1" dirty="0"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Comic Sans MS" pitchFamily="66" charset="0"/>
              </a:rPr>
              <a:t> </a:t>
            </a:r>
            <a:endParaRPr lang="es-ES_tradnl" sz="3200" dirty="0">
              <a:solidFill>
                <a:srgbClr val="FFFF00"/>
              </a:solidFill>
              <a:effectLst>
                <a:glow rad="101600">
                  <a:srgbClr val="C00000">
                    <a:alpha val="60000"/>
                  </a:srgbClr>
                </a:glow>
              </a:effectLst>
              <a:latin typeface="Comic Sans MS" pitchFamily="66" charset="0"/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005274" y="3580204"/>
            <a:ext cx="6947427" cy="19389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rgbClr val="A50021">
                      <a:alpha val="6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Velebí moja duša </a:t>
            </a:r>
            <a:r>
              <a:rPr lang="es-ES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rgbClr val="A50021">
                      <a:alpha val="6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Pána</a:t>
            </a:r>
            <a:r>
              <a:rPr lang="sk-SK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rgbClr val="A50021">
                      <a:alpha val="6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rgbClr val="A50021">
                      <a:alpha val="6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a </a:t>
            </a:r>
            <a:r>
              <a:rPr lang="es-ES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rgbClr val="A50021">
                      <a:alpha val="6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môj duch jasá v Bohu, mojom spasiteľovi,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rgbClr val="A50021">
                      <a:alpha val="6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lebo zhliadol na poníženosť svojej služobnice</a:t>
            </a:r>
            <a:r>
              <a:rPr lang="es-ES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rgbClr val="A50021">
                      <a:alpha val="6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.</a:t>
            </a:r>
            <a:endParaRPr lang="es-ES" b="1" i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glow rad="101600">
                  <a:srgbClr val="A50021">
                    <a:alpha val="60000"/>
                  </a:srgbClr>
                </a:glow>
              </a:effectLst>
              <a:latin typeface="Comic Sans MS" pitchFamily="66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rgbClr val="A50021">
                      <a:alpha val="6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Hľa, od tejto chvíle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rgbClr val="A50021">
                      <a:alpha val="6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blahoslaviť ma budú všetky pokolenia,</a:t>
            </a:r>
            <a:endParaRPr lang="es-ES_tradnl" b="1" i="1" dirty="0">
              <a:solidFill>
                <a:schemeClr val="accent1">
                  <a:lumMod val="20000"/>
                  <a:lumOff val="80000"/>
                </a:schemeClr>
              </a:solidFill>
              <a:effectLst>
                <a:glow rad="101600">
                  <a:srgbClr val="A50021">
                    <a:alpha val="60000"/>
                  </a:srgbClr>
                </a:glow>
              </a:effectLst>
              <a:latin typeface="Comic Sans MS" pitchFamily="66" charset="0"/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035945" y="5661248"/>
            <a:ext cx="7344815" cy="46166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srgbClr val="FF3399">
                    <a:lumMod val="50000"/>
                  </a:srgbClr>
                </a:solidFill>
                <a:latin typeface="Comic Sans MS" pitchFamily="66" charset="0"/>
              </a:rPr>
              <a:t>Duša mi plesá v mojom Bohu.</a:t>
            </a:r>
            <a:endParaRPr lang="es-ES_tradnl" b="1" dirty="0">
              <a:solidFill>
                <a:srgbClr val="FF3399">
                  <a:lumMod val="50000"/>
                </a:srgb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79498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96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59397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548680"/>
            <a:ext cx="7704856" cy="5760640"/>
          </a:xfrm>
          <a:prstGeom prst="rect">
            <a:avLst/>
          </a:prstGeom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683568" y="3637542"/>
            <a:ext cx="7550224" cy="181588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i="1" dirty="0" smtClean="0">
                <a:solidFill>
                  <a:srgbClr val="FFFF00"/>
                </a:solidFill>
                <a:effectLst>
                  <a:glow rad="101600">
                    <a:srgbClr val="A50021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lebo veľké veci mi urobil ten, ktorý je </a:t>
            </a:r>
            <a:r>
              <a:rPr lang="es-ES" sz="2800" b="1" i="1" dirty="0" smtClean="0">
                <a:solidFill>
                  <a:srgbClr val="FFFF00"/>
                </a:solidFill>
                <a:effectLst>
                  <a:glow rad="101600">
                    <a:srgbClr val="A50021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mocný,</a:t>
            </a:r>
            <a:r>
              <a:rPr lang="sk-SK" sz="2800" b="1" i="1" dirty="0" smtClean="0">
                <a:solidFill>
                  <a:srgbClr val="FFFF00"/>
                </a:solidFill>
                <a:effectLst>
                  <a:glow rad="101600">
                    <a:srgbClr val="A50021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2800" b="1" i="1" dirty="0" smtClean="0">
                <a:solidFill>
                  <a:srgbClr val="FFFF00"/>
                </a:solidFill>
                <a:effectLst>
                  <a:glow rad="101600">
                    <a:srgbClr val="A50021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a </a:t>
            </a:r>
            <a:r>
              <a:rPr lang="es-ES" sz="2800" b="1" i="1" dirty="0" smtClean="0">
                <a:solidFill>
                  <a:srgbClr val="FFFF00"/>
                </a:solidFill>
                <a:effectLst>
                  <a:glow rad="101600">
                    <a:srgbClr val="A50021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sväté je jeho meno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i="1" dirty="0" smtClean="0">
                <a:solidFill>
                  <a:srgbClr val="FFFF00"/>
                </a:solidFill>
                <a:effectLst>
                  <a:glow rad="101600">
                    <a:srgbClr val="A50021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a jeho milosrdenstvo z pokolenia na pokolenie </a:t>
            </a:r>
            <a:r>
              <a:rPr lang="es-ES" sz="2800" b="1" i="1" dirty="0" smtClean="0">
                <a:solidFill>
                  <a:srgbClr val="FFFF00"/>
                </a:solidFill>
                <a:effectLst>
                  <a:glow rad="101600">
                    <a:srgbClr val="A50021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s </a:t>
            </a:r>
            <a:r>
              <a:rPr lang="es-ES" sz="2800" b="1" i="1" dirty="0" smtClean="0">
                <a:solidFill>
                  <a:srgbClr val="FFFF00"/>
                </a:solidFill>
                <a:effectLst>
                  <a:glow rad="101600">
                    <a:srgbClr val="A50021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tými, čo sa ho boja</a:t>
            </a:r>
            <a:r>
              <a:rPr lang="es-ES" sz="2800" b="1" i="1" dirty="0" smtClean="0">
                <a:solidFill>
                  <a:srgbClr val="FFFF00"/>
                </a:solidFill>
                <a:effectLst>
                  <a:glow rad="101600">
                    <a:srgbClr val="A50021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.</a:t>
            </a:r>
            <a:endParaRPr lang="es-ES_tradnl" sz="2800" b="1" i="1" dirty="0">
              <a:solidFill>
                <a:srgbClr val="FFFF00"/>
              </a:solidFill>
              <a:effectLst>
                <a:glow rad="101600">
                  <a:srgbClr val="A50021">
                    <a:alpha val="60000"/>
                  </a:srgbClr>
                </a:glow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35945" y="5661248"/>
            <a:ext cx="7344815" cy="46166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srgbClr val="FF3399">
                    <a:lumMod val="50000"/>
                  </a:srgbClr>
                </a:solidFill>
                <a:latin typeface="Comic Sans MS" pitchFamily="66" charset="0"/>
              </a:rPr>
              <a:t>Duša mi plesá v mojom Bohu.</a:t>
            </a:r>
            <a:endParaRPr lang="es-ES_tradnl" b="1" dirty="0">
              <a:solidFill>
                <a:srgbClr val="FF3399">
                  <a:lumMod val="50000"/>
                </a:srgb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3354714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3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5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266" y="476672"/>
            <a:ext cx="7743242" cy="57606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782242" y="3389386"/>
            <a:ext cx="7639000" cy="181588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800" b="1" i="1" dirty="0">
                <a:solidFill>
                  <a:srgbClr val="FFFF00"/>
                </a:solidFill>
                <a:effectLst>
                  <a:glow rad="101600">
                    <a:srgbClr val="42000D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s-ES" sz="2800" dirty="0" smtClean="0">
                <a:solidFill>
                  <a:srgbClr val="FFFF00"/>
                </a:solidFill>
                <a:effectLst>
                  <a:glow rad="101600">
                    <a:srgbClr val="42000D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Hladných </a:t>
            </a:r>
            <a:r>
              <a:rPr lang="es-ES" sz="2800" dirty="0" smtClean="0">
                <a:solidFill>
                  <a:srgbClr val="FFFF00"/>
                </a:solidFill>
                <a:effectLst>
                  <a:glow rad="101600">
                    <a:srgbClr val="42000D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nakŕmil </a:t>
            </a:r>
            <a:r>
              <a:rPr lang="es-ES" sz="2800" dirty="0" smtClean="0">
                <a:solidFill>
                  <a:srgbClr val="FFFF00"/>
                </a:solidFill>
                <a:effectLst>
                  <a:glow rad="101600">
                    <a:srgbClr val="42000D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dobrotami</a:t>
            </a:r>
            <a:r>
              <a:rPr lang="sk-SK" sz="2800" dirty="0" smtClean="0">
                <a:solidFill>
                  <a:srgbClr val="FFFF00"/>
                </a:solidFill>
                <a:effectLst>
                  <a:glow rad="101600">
                    <a:srgbClr val="42000D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2800" dirty="0" smtClean="0">
                <a:solidFill>
                  <a:srgbClr val="FFFF00"/>
                </a:solidFill>
                <a:effectLst>
                  <a:glow rad="101600">
                    <a:srgbClr val="42000D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a </a:t>
            </a:r>
            <a:r>
              <a:rPr lang="es-ES" sz="2800" dirty="0" smtClean="0">
                <a:solidFill>
                  <a:srgbClr val="FFFF00"/>
                </a:solidFill>
                <a:effectLst>
                  <a:glow rad="101600">
                    <a:srgbClr val="42000D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bohatých prepustil naprázdno.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dirty="0" smtClean="0">
                <a:solidFill>
                  <a:srgbClr val="FFFF00"/>
                </a:solidFill>
                <a:effectLst>
                  <a:glow rad="101600">
                    <a:srgbClr val="42000D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Ujal sa Izraela, svojho služobníka,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dirty="0" smtClean="0">
                <a:solidFill>
                  <a:srgbClr val="FFFF00"/>
                </a:solidFill>
                <a:effectLst>
                  <a:glow rad="101600">
                    <a:srgbClr val="42000D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lebo pamätá na </a:t>
            </a:r>
            <a:r>
              <a:rPr lang="es-ES" sz="2800" dirty="0" smtClean="0">
                <a:solidFill>
                  <a:srgbClr val="FFFF00"/>
                </a:solidFill>
                <a:effectLst>
                  <a:glow rad="101600">
                    <a:srgbClr val="42000D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svoje</a:t>
            </a:r>
            <a:r>
              <a:rPr lang="sk-SK" sz="2800" dirty="0" smtClean="0">
                <a:solidFill>
                  <a:srgbClr val="FFFF00"/>
                </a:solidFill>
                <a:effectLst>
                  <a:glow rad="101600">
                    <a:srgbClr val="42000D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 milosrdenstvo.</a:t>
            </a:r>
            <a:endParaRPr lang="es-ES_tradnl" sz="2800" dirty="0">
              <a:solidFill>
                <a:srgbClr val="FFFF00"/>
              </a:solidFill>
              <a:effectLst>
                <a:glow rad="101600">
                  <a:srgbClr val="42000D">
                    <a:alpha val="60000"/>
                  </a:srgbClr>
                </a:glow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35945" y="5661248"/>
            <a:ext cx="7344815" cy="46166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srgbClr val="FF3399">
                    <a:lumMod val="50000"/>
                  </a:srgbClr>
                </a:solidFill>
                <a:latin typeface="Comic Sans MS" pitchFamily="66" charset="0"/>
              </a:rPr>
              <a:t>Duša mi plesá v mojom Bohu.</a:t>
            </a:r>
            <a:endParaRPr lang="es-ES_tradnl" b="1" dirty="0">
              <a:solidFill>
                <a:srgbClr val="FF3399">
                  <a:lumMod val="50000"/>
                </a:srgb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488127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3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6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  <p:bldP spid="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565" y="483476"/>
            <a:ext cx="7744925" cy="58148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663811" y="1185396"/>
            <a:ext cx="3976552" cy="34163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ts val="500"/>
              </a:spcBef>
              <a:spcAft>
                <a:spcPts val="500"/>
              </a:spcAft>
            </a:pPr>
            <a:r>
              <a:rPr lang="sk-SK" sz="2400" b="1" i="1" dirty="0" smtClean="0">
                <a:solidFill>
                  <a:srgbClr val="FFFFFF"/>
                </a:solidFill>
                <a:effectLst>
                  <a:glow rad="101600">
                    <a:srgbClr val="000099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Táto tretia adventná Nedeľa nás povzbudzuje žiť s radosťou. Ešte sa nejedná o úplnú radosť Vianoc, ale je to radosť vlastná tým, ktorí vedia, </a:t>
            </a:r>
            <a:r>
              <a:rPr lang="sk-SK" sz="2400" b="1" i="1" dirty="0" smtClean="0">
                <a:solidFill>
                  <a:srgbClr val="FFFFFF"/>
                </a:solidFill>
                <a:effectLst>
                  <a:glow rad="101600">
                    <a:srgbClr val="000099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ž</a:t>
            </a:r>
            <a:r>
              <a:rPr lang="sk-SK" sz="2400" b="1" i="1" dirty="0" smtClean="0">
                <a:solidFill>
                  <a:srgbClr val="FFFFFF"/>
                </a:solidFill>
                <a:effectLst>
                  <a:glow rad="101600">
                    <a:srgbClr val="000099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e s Ježišom môžu zmeniť svoje životy a tento svet môže byť iný.</a:t>
            </a:r>
            <a:r>
              <a:rPr lang="es-ES" sz="2400" b="1" i="1" dirty="0" smtClean="0">
                <a:solidFill>
                  <a:srgbClr val="FFFFFF"/>
                </a:solidFill>
                <a:effectLst>
                  <a:glow rad="101600">
                    <a:srgbClr val="000099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 </a:t>
            </a:r>
            <a:endParaRPr lang="pt-BR" sz="2400" b="1" i="1" dirty="0">
              <a:solidFill>
                <a:srgbClr val="FFFFFF"/>
              </a:solidFill>
              <a:effectLst>
                <a:glow rad="101600">
                  <a:srgbClr val="000099">
                    <a:lumMod val="50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673565" y="4728672"/>
            <a:ext cx="5410603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ts val="500"/>
              </a:spcBef>
              <a:spcAft>
                <a:spcPts val="500"/>
              </a:spcAft>
            </a:pPr>
            <a:r>
              <a:rPr lang="sk-SK" sz="2400" b="1" i="1" dirty="0" smtClean="0">
                <a:solidFill>
                  <a:srgbClr val="FFFFFF"/>
                </a:solidFill>
                <a:effectLst>
                  <a:glow rad="101600">
                    <a:srgbClr val="1E0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Nech nám </a:t>
            </a:r>
            <a:r>
              <a:rPr lang="sk-SK" sz="2400" b="1" i="1" dirty="0" smtClean="0">
                <a:solidFill>
                  <a:srgbClr val="FFFFFF"/>
                </a:solidFill>
                <a:effectLst>
                  <a:glow rad="101600">
                    <a:srgbClr val="1E0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očakávanie </a:t>
            </a:r>
            <a:r>
              <a:rPr lang="sk-SK" sz="2400" b="1" i="1" dirty="0" smtClean="0">
                <a:solidFill>
                  <a:srgbClr val="FFFFFF"/>
                </a:solidFill>
                <a:effectLst>
                  <a:glow rad="101600">
                    <a:srgbClr val="1E0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Pána pomáha </a:t>
            </a:r>
            <a:r>
              <a:rPr lang="sk-SK" sz="2400" b="1" i="1" dirty="0" smtClean="0">
                <a:solidFill>
                  <a:srgbClr val="FFFFFF"/>
                </a:solidFill>
                <a:effectLst>
                  <a:glow rad="101600">
                    <a:srgbClr val="1E0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byť viacej pozornými na načúvanie jeho slovu, kým sa pripravujeme na jeho prijatie. </a:t>
            </a:r>
            <a:endParaRPr lang="pt-BR" sz="2400" b="1" i="1" dirty="0">
              <a:solidFill>
                <a:srgbClr val="FFFFFF"/>
              </a:solidFill>
              <a:effectLst>
                <a:glow rad="101600">
                  <a:srgbClr val="1E0F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1269" name="WordArt 7"/>
          <p:cNvSpPr>
            <a:spLocks noChangeArrowheads="1" noChangeShapeType="1" noTextEdit="1"/>
          </p:cNvSpPr>
          <p:nvPr/>
        </p:nvSpPr>
        <p:spPr bwMode="auto">
          <a:xfrm>
            <a:off x="788995" y="710093"/>
            <a:ext cx="1687505" cy="390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Úvod:</a:t>
            </a:r>
            <a:endParaRPr lang="es-PE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21491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6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/>
      <p:bldP spid="9626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25" b="6008"/>
          <a:stretch/>
        </p:blipFill>
        <p:spPr>
          <a:xfrm>
            <a:off x="683568" y="487733"/>
            <a:ext cx="7701660" cy="5821587"/>
          </a:xfrm>
          <a:prstGeom prst="rect">
            <a:avLst/>
          </a:prstGeom>
        </p:spPr>
      </p:pic>
      <p:grpSp>
        <p:nvGrpSpPr>
          <p:cNvPr id="53250" name="Group 5"/>
          <p:cNvGrpSpPr>
            <a:grpSpLocks/>
          </p:cNvGrpSpPr>
          <p:nvPr/>
        </p:nvGrpSpPr>
        <p:grpSpPr bwMode="auto">
          <a:xfrm>
            <a:off x="1025185" y="232474"/>
            <a:ext cx="7092767" cy="460303"/>
            <a:chOff x="1175" y="523"/>
            <a:chExt cx="5070" cy="220"/>
          </a:xfrm>
        </p:grpSpPr>
        <p:sp>
          <p:nvSpPr>
            <p:cNvPr id="53253" name="Text Box 6"/>
            <p:cNvSpPr txBox="1">
              <a:spLocks noChangeArrowheads="1"/>
            </p:cNvSpPr>
            <p:nvPr/>
          </p:nvSpPr>
          <p:spPr bwMode="auto">
            <a:xfrm>
              <a:off x="1175" y="547"/>
              <a:ext cx="2130" cy="196"/>
            </a:xfrm>
            <a:prstGeom prst="rect">
              <a:avLst/>
            </a:prstGeom>
            <a:solidFill>
              <a:srgbClr val="33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s-ES" sz="1600" b="1" dirty="0">
                  <a:solidFill>
                    <a:srgbClr val="FFFFFF"/>
                  </a:solidFill>
                  <a:latin typeface="Verdana" pitchFamily="34" charset="0"/>
                </a:rPr>
                <a:t>IV. CONTEMPLATIO</a:t>
              </a:r>
              <a:endParaRPr lang="es-ES" sz="1600" dirty="0">
                <a:solidFill>
                  <a:srgbClr val="000000"/>
                </a:solidFill>
              </a:endParaRPr>
            </a:p>
          </p:txBody>
        </p:sp>
        <p:sp>
          <p:nvSpPr>
            <p:cNvPr id="53254" name="Text Box 7"/>
            <p:cNvSpPr txBox="1">
              <a:spLocks noChangeArrowheads="1"/>
            </p:cNvSpPr>
            <p:nvPr/>
          </p:nvSpPr>
          <p:spPr bwMode="auto">
            <a:xfrm>
              <a:off x="3425" y="523"/>
              <a:ext cx="2820" cy="2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sk-SK" sz="1800" b="1" dirty="0" smtClean="0">
                  <a:solidFill>
                    <a:srgbClr val="000000"/>
                  </a:solidFill>
                  <a:latin typeface="Arial" pitchFamily="34" charset="0"/>
                </a:rPr>
                <a:t>K čomu ma povzbudzuje text? </a:t>
              </a:r>
              <a:endParaRPr lang="es-ES" sz="1800" dirty="0">
                <a:solidFill>
                  <a:srgbClr val="000000"/>
                </a:solidFill>
                <a:latin typeface="Arial" pitchFamily="34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s-ES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" name="5 Rectángulo"/>
          <p:cNvSpPr/>
          <p:nvPr/>
        </p:nvSpPr>
        <p:spPr>
          <a:xfrm>
            <a:off x="1187624" y="923351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b="1" i="1" dirty="0" smtClean="0">
                <a:solidFill>
                  <a:srgbClr val="FFFF00"/>
                </a:solidFill>
                <a:latin typeface="Arial Rounded MT Bold" pitchFamily="34" charset="0"/>
              </a:rPr>
              <a:t>Povzbudenie</a:t>
            </a:r>
            <a:r>
              <a:rPr lang="es-ES_tradnl" b="1" i="1" dirty="0" smtClean="0">
                <a:solidFill>
                  <a:srgbClr val="FFFF00"/>
                </a:solidFill>
                <a:latin typeface="Arial Rounded MT Bold" pitchFamily="34" charset="0"/>
              </a:rPr>
              <a:t>:</a:t>
            </a:r>
            <a:r>
              <a:rPr lang="es-ES_tradnl" dirty="0" smtClean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endParaRPr lang="es-PE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855854" y="1286943"/>
            <a:ext cx="3860162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k-SK" sz="2000" dirty="0" smtClean="0">
                <a:solidFill>
                  <a:srgbClr val="000099">
                    <a:lumMod val="50000"/>
                  </a:srgbClr>
                </a:solidFill>
                <a:latin typeface="Arial Narrow" panose="020B0606020202030204" pitchFamily="34" charset="0"/>
              </a:rPr>
              <a:t>Ján spoznal tajomstvá adventu: zameral celý svoj život na príchod Ježiša „Ja nie som Kristus, on príde po mne. On musí rásť a ja sa musím umenšovať...“. On vedel, že jeho povolaním bolo pripraviť cestu Pánovi. Tiež je skutkom lásky radovať sa s tými čo sa radujú. On nám pomáha nájsť motívy radosti. Náš Pán chcel svojimi nárokmi uskutočniť to, aby sme boli duchovne zjednotení v našich radostiach, ale aj smútkoch. Túži po tom, aby sme zdieľali city všetkých. </a:t>
            </a:r>
            <a:endParaRPr lang="es-ES_tradnl" sz="2000" dirty="0">
              <a:solidFill>
                <a:srgbClr val="000099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0658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48002"/>
            <a:ext cx="7966657" cy="578931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 rot="21310129">
            <a:off x="1848564" y="1936578"/>
            <a:ext cx="53486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</a:pPr>
            <a:r>
              <a:rPr lang="sk-SK" sz="2000" dirty="0" smtClean="0">
                <a:solidFill>
                  <a:srgbClr val="000099">
                    <a:lumMod val="50000"/>
                  </a:srgb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Jánovo Evanjelium nám rozpráva, že požehnaný  predchodca hovoriac o sebe i o Ježišovi povedal, že priateľ ženícha sa naplňuje radosťou, keď počuje jeho hlas</a:t>
            </a:r>
            <a:r>
              <a:rPr lang="sk-SK" sz="2000" dirty="0" smtClean="0">
                <a:solidFill>
                  <a:srgbClr val="000099">
                    <a:lumMod val="50000"/>
                  </a:srgb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.  „A táto moja radosť je úplná. On musí rásť a mňa musí ubúdať</a:t>
            </a:r>
            <a:r>
              <a:rPr lang="sk-SK" sz="2000" dirty="0" smtClean="0">
                <a:solidFill>
                  <a:srgbClr val="000099">
                    <a:lumMod val="50000"/>
                  </a:srgb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.“ Taktiež sa radujme, keď počujeme hlas nášho blízkeho, ktorý sa raduje, pretože on predstavuje nášho Pána; radujme sa z jeho úspechov a taktiež i keď nás prevyšuje vo svojich talentoch, milostiach a čnostiach. Takto treba žiť tieto pocity radosti. </a:t>
            </a:r>
            <a:endParaRPr lang="es-PE" sz="3200" dirty="0">
              <a:solidFill>
                <a:srgbClr val="000099">
                  <a:lumMod val="50000"/>
                </a:srgb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2009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itz\Desktop\ofakfnasnk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78972"/>
            <a:ext cx="7885531" cy="5820228"/>
          </a:xfrm>
          <a:prstGeom prst="rect">
            <a:avLst/>
          </a:prstGeom>
          <a:noFill/>
        </p:spPr>
      </p:pic>
      <p:sp>
        <p:nvSpPr>
          <p:cNvPr id="2" name="Rectángulo 1"/>
          <p:cNvSpPr/>
          <p:nvPr/>
        </p:nvSpPr>
        <p:spPr>
          <a:xfrm>
            <a:off x="3946768" y="1202428"/>
            <a:ext cx="410445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</a:pPr>
            <a:r>
              <a:rPr lang="sk-SK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Dobre prežitý advent nám pomôže vidieť, že Boh chce otvoriť naše mysle a naše srdcia na </a:t>
            </a:r>
            <a:r>
              <a:rPr lang="es-ES_tradnl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“Pr</a:t>
            </a:r>
            <a:r>
              <a:rPr lang="sk-SK" sz="280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ipravte</a:t>
            </a:r>
            <a:r>
              <a:rPr lang="sk-SK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cestu Pánovi</a:t>
            </a:r>
            <a:r>
              <a:rPr lang="es-ES_tradnl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” </a:t>
            </a:r>
            <a:r>
              <a:rPr lang="es-ES_tradnl" sz="28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(</a:t>
            </a:r>
            <a:r>
              <a:rPr lang="es-ES_tradnl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M</a:t>
            </a:r>
            <a:r>
              <a:rPr lang="sk-SK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k</a:t>
            </a:r>
            <a:r>
              <a:rPr lang="es-ES_tradnl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lang="es-ES_tradnl" sz="28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1, 3</a:t>
            </a:r>
            <a:r>
              <a:rPr lang="es-ES_tradnl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) </a:t>
            </a:r>
            <a:endParaRPr lang="sk-SK" sz="28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</a:pPr>
            <a:endParaRPr lang="sk-SK" sz="28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</a:pPr>
            <a:r>
              <a:rPr lang="es-ES_tradnl" sz="24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(</a:t>
            </a:r>
            <a:r>
              <a:rPr lang="sk-SK" sz="24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Posolstvo na advent </a:t>
            </a:r>
            <a:r>
              <a:rPr lang="es-ES_tradnl" sz="24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2014</a:t>
            </a:r>
            <a:r>
              <a:rPr lang="es-ES_tradnl" sz="2400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, P. Gregorio, Superior General CM)</a:t>
            </a:r>
            <a:endParaRPr lang="es-PE" sz="3600" i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23847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316" y="560792"/>
            <a:ext cx="7752123" cy="57427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63846" name="WordArt 6"/>
          <p:cNvSpPr>
            <a:spLocks noChangeArrowheads="1" noChangeShapeType="1" noTextEdit="1"/>
          </p:cNvSpPr>
          <p:nvPr/>
        </p:nvSpPr>
        <p:spPr bwMode="auto">
          <a:xfrm>
            <a:off x="3294719" y="560792"/>
            <a:ext cx="4392959" cy="46291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3600" b="1" kern="10" cap="all" dirty="0" smtClean="0">
                <a:ln w="0"/>
                <a:gradFill flip="none">
                  <a:gsLst>
                    <a:gs pos="0">
                      <a:srgbClr val="FF339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F339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F3399">
                        <a:shade val="65000"/>
                        <a:satMod val="130000"/>
                      </a:srgbClr>
                    </a:gs>
                    <a:gs pos="92000">
                      <a:srgbClr val="FF3399">
                        <a:shade val="50000"/>
                        <a:satMod val="120000"/>
                      </a:srgbClr>
                    </a:gs>
                    <a:gs pos="100000">
                      <a:srgbClr val="FF339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50000" endPos="50000" dist="5000" dir="5400000" sy="-100000" rotWithShape="0"/>
                </a:effectLst>
                <a:latin typeface="Impact"/>
              </a:rPr>
              <a:t>Osobné predsavzatie</a:t>
            </a:r>
            <a:endParaRPr lang="es-PE" sz="3600" b="1" kern="10" cap="all" dirty="0">
              <a:ln w="0"/>
              <a:gradFill flip="none">
                <a:gsLst>
                  <a:gs pos="0">
                    <a:srgbClr val="FF3399">
                      <a:tint val="75000"/>
                      <a:shade val="75000"/>
                      <a:satMod val="170000"/>
                    </a:srgbClr>
                  </a:gs>
                  <a:gs pos="49000">
                    <a:srgbClr val="FF3399">
                      <a:tint val="88000"/>
                      <a:shade val="65000"/>
                      <a:satMod val="172000"/>
                    </a:srgbClr>
                  </a:gs>
                  <a:gs pos="50000">
                    <a:srgbClr val="FF3399">
                      <a:shade val="65000"/>
                      <a:satMod val="130000"/>
                    </a:srgbClr>
                  </a:gs>
                  <a:gs pos="92000">
                    <a:srgbClr val="FF3399">
                      <a:shade val="50000"/>
                      <a:satMod val="120000"/>
                    </a:srgbClr>
                  </a:gs>
                  <a:gs pos="100000">
                    <a:srgbClr val="FF3399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reflection blurRad="12700" stA="50000" endPos="50000" dist="5000" dir="5400000" sy="-100000" rotWithShape="0"/>
              </a:effectLst>
              <a:latin typeface="Impact"/>
            </a:endParaRPr>
          </a:p>
        </p:txBody>
      </p:sp>
      <p:sp>
        <p:nvSpPr>
          <p:cNvPr id="163848" name="Rectangle 8"/>
          <p:cNvSpPr>
            <a:spLocks noChangeArrowheads="1"/>
          </p:cNvSpPr>
          <p:nvPr/>
        </p:nvSpPr>
        <p:spPr bwMode="auto">
          <a:xfrm>
            <a:off x="1691680" y="4509120"/>
            <a:ext cx="65279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3200" b="1" dirty="0" smtClean="0">
                <a:solidFill>
                  <a:srgbClr val="FFFF5D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imes New Roman" pitchFamily="18" charset="0"/>
              </a:rPr>
              <a:t>V modlitbe preskúmať, ako žijem moje povolanie byť „svedkom svetla“?</a:t>
            </a:r>
            <a:endParaRPr lang="es-ES_tradnl" sz="3200" b="1" dirty="0">
              <a:solidFill>
                <a:srgbClr val="FFFF5D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319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6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6" grpId="0" animBg="1"/>
      <p:bldP spid="16384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428" y="456994"/>
            <a:ext cx="7815545" cy="5896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52584" name="Text Box 8"/>
          <p:cNvSpPr txBox="1">
            <a:spLocks noChangeArrowheads="1"/>
          </p:cNvSpPr>
          <p:nvPr/>
        </p:nvSpPr>
        <p:spPr bwMode="auto">
          <a:xfrm>
            <a:off x="390863" y="4087533"/>
            <a:ext cx="2448272" cy="22467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k-SK" sz="2800" dirty="0" smtClean="0">
                <a:solidFill>
                  <a:srgbClr val="800000"/>
                </a:solidFill>
                <a:latin typeface="Times New Roman" pitchFamily="18" charset="0"/>
              </a:rPr>
              <a:t>V našej skupine, rodine, spoločenstve: vykonať</a:t>
            </a:r>
            <a:endParaRPr lang="es-ES" sz="2800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152586" name="WordArt 10"/>
          <p:cNvSpPr>
            <a:spLocks noChangeArrowheads="1" noChangeShapeType="1" noTextEdit="1"/>
          </p:cNvSpPr>
          <p:nvPr/>
        </p:nvSpPr>
        <p:spPr bwMode="auto">
          <a:xfrm>
            <a:off x="2411760" y="389487"/>
            <a:ext cx="4608661" cy="29985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3600" b="1" kern="10" cap="all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Spoločné predsavzatie</a:t>
            </a:r>
            <a:endParaRPr lang="es-PE" sz="3600" b="1" kern="10" cap="all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712228" y="4070747"/>
            <a:ext cx="2732500" cy="22467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k-SK" sz="2800" dirty="0" smtClean="0">
                <a:solidFill>
                  <a:srgbClr val="800000"/>
                </a:solidFill>
                <a:latin typeface="Times New Roman" pitchFamily="18" charset="0"/>
              </a:rPr>
              <a:t>skutok milosrdenstva, ktorý by bol odrazom svetla a lásky k Pánovi.</a:t>
            </a:r>
            <a:endParaRPr lang="es-ES" sz="2800" dirty="0">
              <a:solidFill>
                <a:srgbClr val="8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811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4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41041"/>
            <a:ext cx="7704856" cy="5868279"/>
          </a:xfrm>
          <a:prstGeom prst="rect">
            <a:avLst/>
          </a:prstGeom>
        </p:spPr>
      </p:pic>
      <p:sp>
        <p:nvSpPr>
          <p:cNvPr id="172038" name="WordArt 6"/>
          <p:cNvSpPr>
            <a:spLocks noChangeArrowheads="1" noChangeShapeType="1" noTextEdit="1"/>
          </p:cNvSpPr>
          <p:nvPr/>
        </p:nvSpPr>
        <p:spPr bwMode="auto">
          <a:xfrm>
            <a:off x="2327920" y="0"/>
            <a:ext cx="3680994" cy="3677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162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Záverečná modlitba</a:t>
            </a:r>
            <a:endParaRPr lang="es-PE" sz="2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83568" y="1124744"/>
            <a:ext cx="7251014" cy="51845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2400" b="1" dirty="0" smtClean="0">
                <a:solidFill>
                  <a:srgbClr val="FFFF00"/>
                </a:solidFill>
                <a:effectLst>
                  <a:glow rad="101600">
                    <a:srgbClr val="001A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Vďaka Pane,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2400" dirty="0" smtClean="0">
                <a:solidFill>
                  <a:srgbClr val="FFFF00"/>
                </a:solidFill>
                <a:effectLst>
                  <a:glow rad="101600">
                    <a:srgbClr val="001A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Že nám posielaš poslov, ktorý idú pred Tebou.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2400" dirty="0" smtClean="0">
                <a:solidFill>
                  <a:srgbClr val="FFFF00"/>
                </a:solidFill>
                <a:effectLst>
                  <a:glow rad="101600">
                    <a:srgbClr val="001A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Tak ako si nám poslal Jána Krstiteľa, aby </a:t>
            </a:r>
            <a:r>
              <a:rPr lang="sk-SK" sz="2400" dirty="0" smtClean="0">
                <a:solidFill>
                  <a:srgbClr val="FFFF00"/>
                </a:solidFill>
                <a:effectLst>
                  <a:glow rad="101600">
                    <a:srgbClr val="001A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Ti pripravil </a:t>
            </a:r>
            <a:r>
              <a:rPr lang="sk-SK" sz="2400" dirty="0" smtClean="0">
                <a:solidFill>
                  <a:srgbClr val="FFFF00"/>
                </a:solidFill>
                <a:effectLst>
                  <a:glow rad="101600">
                    <a:srgbClr val="001A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cestu, aj my sme </a:t>
            </a:r>
            <a:r>
              <a:rPr lang="sk-SK" sz="2400" dirty="0" smtClean="0">
                <a:solidFill>
                  <a:srgbClr val="FFFF00"/>
                </a:solidFill>
                <a:effectLst>
                  <a:glow rad="101600">
                    <a:srgbClr val="001A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dnes vďační za to, </a:t>
            </a:r>
            <a:r>
              <a:rPr lang="sk-SK" sz="2400" dirty="0" smtClean="0">
                <a:solidFill>
                  <a:srgbClr val="FFFF00"/>
                </a:solidFill>
                <a:effectLst>
                  <a:glow rad="101600">
                    <a:srgbClr val="001A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že aj po toľkých rokoch, môžeme </a:t>
            </a:r>
            <a:r>
              <a:rPr lang="sk-SK" sz="2400" dirty="0" smtClean="0">
                <a:solidFill>
                  <a:srgbClr val="FFFF00"/>
                </a:solidFill>
                <a:effectLst>
                  <a:glow rad="101600">
                    <a:srgbClr val="001A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veriť </a:t>
            </a:r>
            <a:r>
              <a:rPr lang="sk-SK" sz="2400" dirty="0" smtClean="0">
                <a:solidFill>
                  <a:srgbClr val="FFFF00"/>
                </a:solidFill>
                <a:effectLst>
                  <a:glow rad="101600">
                    <a:srgbClr val="001A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v teba. Pretože pred nami bolo veľa poslov, ktorí prinášali svetlo druhým. </a:t>
            </a:r>
            <a:endParaRPr lang="sk-SK" sz="2400" dirty="0" smtClean="0">
              <a:solidFill>
                <a:srgbClr val="FFFF00"/>
              </a:solidFill>
              <a:effectLst>
                <a:glow rad="101600">
                  <a:srgbClr val="001A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 sz="2400" dirty="0" smtClean="0">
              <a:solidFill>
                <a:srgbClr val="FFFF00"/>
              </a:solidFill>
              <a:effectLst>
                <a:glow rad="101600">
                  <a:srgbClr val="001A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2400" b="1" dirty="0" smtClean="0">
                <a:solidFill>
                  <a:srgbClr val="FFFF00"/>
                </a:solidFill>
                <a:effectLst>
                  <a:glow rad="101600">
                    <a:srgbClr val="001A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Prosíme Ťa,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2400" dirty="0" smtClean="0">
                <a:solidFill>
                  <a:srgbClr val="FFFF00"/>
                </a:solidFill>
                <a:effectLst>
                  <a:glow rad="101600">
                    <a:srgbClr val="001A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tak </a:t>
            </a:r>
            <a:r>
              <a:rPr lang="sk-SK" sz="2400" dirty="0" smtClean="0">
                <a:solidFill>
                  <a:srgbClr val="FFFF00"/>
                </a:solidFill>
                <a:effectLst>
                  <a:glow rad="101600">
                    <a:srgbClr val="001A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ako nám dávaš svetlo, tiež nám dávaj silu kráčať vo svetle. </a:t>
            </a:r>
            <a:r>
              <a:rPr lang="sk-SK" sz="2400" dirty="0" smtClean="0">
                <a:solidFill>
                  <a:srgbClr val="FFFF00"/>
                </a:solidFill>
                <a:effectLst>
                  <a:glow rad="101600">
                    <a:srgbClr val="001A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Predovšetkým Ťa prosíme, aby si nás naučil, viesť našich bratov k Tvojmu skutočnému svetlu. </a:t>
            </a:r>
          </a:p>
        </p:txBody>
      </p:sp>
    </p:spTree>
    <p:extLst>
      <p:ext uri="{BB962C8B-B14F-4D97-AF65-F5344CB8AC3E}">
        <p14:creationId xmlns:p14="http://schemas.microsoft.com/office/powerpoint/2010/main" xmlns="" val="2519147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04664"/>
            <a:ext cx="7848872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2236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7" t="4040" r="2594" b="2179"/>
          <a:stretch/>
        </p:blipFill>
        <p:spPr>
          <a:xfrm>
            <a:off x="736337" y="620688"/>
            <a:ext cx="7631984" cy="57966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457200" y="2667477"/>
            <a:ext cx="434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PE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314" name="WordArt 10"/>
          <p:cNvSpPr>
            <a:spLocks noChangeArrowheads="1" noChangeShapeType="1" noTextEdit="1"/>
          </p:cNvSpPr>
          <p:nvPr/>
        </p:nvSpPr>
        <p:spPr bwMode="auto">
          <a:xfrm>
            <a:off x="3400634" y="1245852"/>
            <a:ext cx="4967687" cy="1759997"/>
          </a:xfrm>
          <a:prstGeom prst="rect">
            <a:avLst/>
          </a:prstGeom>
        </p:spPr>
        <p:txBody>
          <a:bodyPr wrap="none" fromWordAr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Zdá sa krátky o Ježišu čas,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ktorý zostáva na tvoj príchod.</a:t>
            </a:r>
            <a:r>
              <a:rPr lang="es-ES_tradnl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sk-SK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Iba obava, že by sme ťa nespoznali,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nás vyzýva,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aby sme sa zastavili a prosili Ťa.</a:t>
            </a:r>
            <a:endParaRPr lang="es-PE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293" name="WordArt 11"/>
          <p:cNvSpPr>
            <a:spLocks noChangeArrowheads="1" noChangeShapeType="1" noTextEdit="1"/>
          </p:cNvSpPr>
          <p:nvPr/>
        </p:nvSpPr>
        <p:spPr bwMode="auto">
          <a:xfrm>
            <a:off x="4289803" y="609600"/>
            <a:ext cx="3152397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2400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Úvodná modlitba</a:t>
            </a:r>
            <a:endParaRPr lang="es-PE" sz="24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617716" y="316034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Očisťuj naše srdce, aby sem Ťa nachádzali, otvor naše ruky, aby sme Ťa zachraňovali, </a:t>
            </a:r>
            <a:r>
              <a:rPr lang="sk-SK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pohlť</a:t>
            </a:r>
            <a:r>
              <a:rPr lang="sk-SK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našu lásku, aby sme Ťa milovali.</a:t>
            </a:r>
            <a:endParaRPr lang="es-PE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 kern="1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3256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548680"/>
            <a:ext cx="7704856" cy="58326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" name="Rectángulo 1"/>
          <p:cNvSpPr/>
          <p:nvPr/>
        </p:nvSpPr>
        <p:spPr>
          <a:xfrm>
            <a:off x="827584" y="54868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2400" kern="1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 tých všetkých pre ktorých prídeš v prvom rade ako utešiteľ a spasiteľ: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 kern="1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2400" kern="1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-pre maličkých zeme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2400" kern="1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-pre zabudnutých všetkými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2400" kern="1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-pre všetkých tých ktorí kričia 	vo svojich slzách po 	Tvojom návrate</a:t>
            </a:r>
            <a:endParaRPr lang="es-PE" sz="2400" kern="1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805759" y="4431189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2400" kern="1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oživuj túto našu radosť, lebo Ty jej dávaš zmysel na slávu Otca v hodinách, ktoré ešte chýbajú k stretnutiu s tebou.</a:t>
            </a:r>
            <a:r>
              <a:rPr lang="es-PE" sz="2400" kern="1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Am</a:t>
            </a:r>
            <a:r>
              <a:rPr lang="sk-SK" sz="2400" kern="1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s-PE" sz="2400" kern="1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</a:t>
            </a:r>
            <a:r>
              <a:rPr lang="es-PE" sz="2400" kern="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1050031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712465" y="465200"/>
            <a:ext cx="773473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ts val="500"/>
              </a:spcBef>
              <a:spcAft>
                <a:spcPts val="500"/>
              </a:spcAft>
            </a:pPr>
            <a:r>
              <a:rPr lang="es-ES" sz="2400" b="1" i="1" dirty="0">
                <a:solidFill>
                  <a:srgbClr val="FFFF00"/>
                </a:solidFill>
                <a:effectLst>
                  <a:glow rad="101600">
                    <a:srgbClr val="1E0F00">
                      <a:alpha val="60000"/>
                    </a:srgbClr>
                  </a:glow>
                </a:effectLst>
                <a:latin typeface="Comic Sans MS" panose="030F0702030302020204" pitchFamily="66" charset="0"/>
              </a:rPr>
              <a:t> </a:t>
            </a:r>
            <a:r>
              <a:rPr lang="sk-SK" sz="2400" b="1" i="1" dirty="0" smtClean="0">
                <a:solidFill>
                  <a:srgbClr val="FFFF00"/>
                </a:solidFill>
                <a:effectLst>
                  <a:glow rad="101600">
                    <a:srgbClr val="1E0F00">
                      <a:alpha val="60000"/>
                    </a:srgbClr>
                  </a:glow>
                </a:effectLst>
                <a:latin typeface="Comic Sans MS" panose="030F0702030302020204" pitchFamily="66" charset="0"/>
              </a:rPr>
              <a:t>Povzbudenie</a:t>
            </a:r>
            <a:r>
              <a:rPr lang="es-ES" sz="2400" b="1" i="1" dirty="0" smtClean="0">
                <a:solidFill>
                  <a:srgbClr val="FFFF00"/>
                </a:solidFill>
                <a:effectLst>
                  <a:glow rad="101600">
                    <a:srgbClr val="1E0F00">
                      <a:alpha val="60000"/>
                    </a:srgbClr>
                  </a:glow>
                </a:effectLst>
                <a:latin typeface="Comic Sans MS" panose="030F0702030302020204" pitchFamily="66" charset="0"/>
              </a:rPr>
              <a:t>: </a:t>
            </a:r>
            <a:r>
              <a:rPr lang="sk-SK" sz="2400" b="1" i="1" dirty="0" smtClean="0">
                <a:solidFill>
                  <a:srgbClr val="FFFF00"/>
                </a:solidFill>
                <a:effectLst>
                  <a:glow rad="101600">
                    <a:srgbClr val="1E0F00">
                      <a:alpha val="60000"/>
                    </a:srgbClr>
                  </a:glow>
                </a:effectLst>
                <a:latin typeface="Comic Sans MS" panose="030F0702030302020204" pitchFamily="66" charset="0"/>
              </a:rPr>
              <a:t>Príchod pána ma svojich predchodcov, zvestovateľov</a:t>
            </a:r>
            <a:r>
              <a:rPr lang="sk-SK" sz="2400" b="1" i="1" dirty="0" smtClean="0">
                <a:solidFill>
                  <a:srgbClr val="FFFF00"/>
                </a:solidFill>
                <a:effectLst>
                  <a:glow rad="101600">
                    <a:srgbClr val="1E0F00">
                      <a:alpha val="60000"/>
                    </a:srgbClr>
                  </a:glow>
                </a:effectLst>
                <a:latin typeface="Comic Sans MS" panose="030F0702030302020204" pitchFamily="66" charset="0"/>
              </a:rPr>
              <a:t>, ktorí tu pred ním vyrovnávajú cestu. Toto bolo poslanie Jána Krstiteľa, ktorého prítomnosť uprostred Izraela dáva cítiť už blízky príchod Krista. On nie je očakávaný Mesiáš, ale iba hlas volajúceho k všetkým, aby sa pripravili prijať svetlo, ktoré príde s Ježišom. </a:t>
            </a:r>
            <a:endParaRPr lang="pt-BR" sz="2400" b="1" i="1" dirty="0">
              <a:solidFill>
                <a:srgbClr val="FFFF00"/>
              </a:solidFill>
              <a:effectLst>
                <a:glow rad="101600">
                  <a:srgbClr val="1E0F00">
                    <a:alpha val="60000"/>
                  </a:srgbClr>
                </a:glo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5364" name="Group 5"/>
          <p:cNvGrpSpPr>
            <a:grpSpLocks/>
          </p:cNvGrpSpPr>
          <p:nvPr/>
        </p:nvGrpSpPr>
        <p:grpSpPr bwMode="auto">
          <a:xfrm>
            <a:off x="1774317" y="106780"/>
            <a:ext cx="6118287" cy="403385"/>
            <a:chOff x="1161" y="624"/>
            <a:chExt cx="5579" cy="420"/>
          </a:xfrm>
        </p:grpSpPr>
        <p:sp>
          <p:nvSpPr>
            <p:cNvPr id="15367" name="Text Box 6"/>
            <p:cNvSpPr txBox="1">
              <a:spLocks noChangeArrowheads="1"/>
            </p:cNvSpPr>
            <p:nvPr/>
          </p:nvSpPr>
          <p:spPr bwMode="auto">
            <a:xfrm>
              <a:off x="1161" y="624"/>
              <a:ext cx="1439" cy="42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s-ES" sz="1400" b="1" smtClean="0">
                  <a:solidFill>
                    <a:srgbClr val="FFFFFF"/>
                  </a:solidFill>
                  <a:latin typeface="Verdana" pitchFamily="34" charset="0"/>
                </a:rPr>
                <a:t>I. LECTIO</a:t>
              </a:r>
              <a:endParaRPr lang="es-E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5368" name="Text Box 7"/>
            <p:cNvSpPr txBox="1">
              <a:spLocks noChangeArrowheads="1"/>
            </p:cNvSpPr>
            <p:nvPr/>
          </p:nvSpPr>
          <p:spPr bwMode="auto">
            <a:xfrm>
              <a:off x="2600" y="634"/>
              <a:ext cx="4140" cy="352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sk-SK" sz="1800" b="1" dirty="0" smtClean="0">
                  <a:solidFill>
                    <a:srgbClr val="000000"/>
                  </a:solidFill>
                  <a:latin typeface="Arial" pitchFamily="34" charset="0"/>
                </a:rPr>
                <a:t>O čom hovorí text</a:t>
              </a:r>
              <a:r>
                <a:rPr lang="es-ES" sz="1800" b="1" dirty="0" smtClean="0">
                  <a:solidFill>
                    <a:srgbClr val="000000"/>
                  </a:solidFill>
                  <a:latin typeface="Arial" pitchFamily="34" charset="0"/>
                </a:rPr>
                <a:t>? </a:t>
              </a:r>
              <a:r>
                <a:rPr lang="es-ES" sz="1800" b="1" dirty="0" smtClean="0">
                  <a:solidFill>
                    <a:srgbClr val="000000"/>
                  </a:solidFill>
                  <a:latin typeface="Arial" pitchFamily="34" charset="0"/>
                </a:rPr>
                <a:t>– </a:t>
              </a:r>
              <a:r>
                <a:rPr lang="es-ES" sz="1800" b="1" dirty="0" smtClean="0">
                  <a:solidFill>
                    <a:srgbClr val="000000"/>
                  </a:solidFill>
                  <a:latin typeface="FrugalSans-Bold" charset="0"/>
                </a:rPr>
                <a:t>J</a:t>
              </a:r>
              <a:r>
                <a:rPr lang="sk-SK" sz="1800" b="1" dirty="0" smtClean="0">
                  <a:solidFill>
                    <a:srgbClr val="000000"/>
                  </a:solidFill>
                  <a:latin typeface="FrugalSans-Bold" charset="0"/>
                </a:rPr>
                <a:t>á</a:t>
              </a:r>
              <a:r>
                <a:rPr lang="es-ES" sz="1800" b="1" dirty="0" smtClean="0">
                  <a:solidFill>
                    <a:srgbClr val="000000"/>
                  </a:solidFill>
                  <a:latin typeface="FrugalSans-Bold" charset="0"/>
                </a:rPr>
                <a:t>n </a:t>
              </a:r>
              <a:r>
                <a:rPr lang="es-ES" sz="1800" b="1" dirty="0" smtClean="0">
                  <a:solidFill>
                    <a:srgbClr val="000000"/>
                  </a:solidFill>
                  <a:latin typeface="FrugalSans-Bold" charset="0"/>
                </a:rPr>
                <a:t>1,6-8.19-28</a:t>
              </a:r>
              <a:endParaRPr lang="es-ES" sz="1800" dirty="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803542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304" y="461320"/>
            <a:ext cx="7772357" cy="58493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1 Rectángulo"/>
          <p:cNvSpPr/>
          <p:nvPr/>
        </p:nvSpPr>
        <p:spPr>
          <a:xfrm>
            <a:off x="3568700" y="722030"/>
            <a:ext cx="2010529" cy="1323439"/>
          </a:xfrm>
          <a:prstGeom prst="rect">
            <a:avLst/>
          </a:prstGeom>
        </p:spPr>
        <p:txBody>
          <a:bodyPr wrap="square">
            <a:spAutoFit/>
            <a:scene3d>
              <a:camera prst="perspectiveLeft"/>
              <a:lightRig rig="threePt" dir="t"/>
            </a:scene3d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sk-SK" sz="2000" dirty="0" smtClean="0">
                <a:solidFill>
                  <a:srgbClr val="8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Čítanie</a:t>
            </a:r>
            <a:r>
              <a:rPr lang="es-ES" sz="2000" dirty="0" smtClean="0">
                <a:solidFill>
                  <a:srgbClr val="8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sk-SK" sz="2000" dirty="0" smtClean="0">
                <a:solidFill>
                  <a:srgbClr val="8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zo svätého Evanjelia 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ES" sz="2000" dirty="0" smtClean="0">
                <a:solidFill>
                  <a:srgbClr val="800000"/>
                </a:solidFill>
                <a:latin typeface="Times New Roman" pitchFamily="18" charset="0"/>
              </a:rPr>
              <a:t>Jn </a:t>
            </a:r>
            <a:r>
              <a:rPr lang="es-ES" sz="2000" dirty="0">
                <a:solidFill>
                  <a:srgbClr val="800000"/>
                </a:solidFill>
                <a:latin typeface="Times New Roman" pitchFamily="18" charset="0"/>
              </a:rPr>
              <a:t>1,6-8.19-28</a:t>
            </a:r>
            <a:endParaRPr lang="es-ES" sz="2000" dirty="0">
              <a:solidFill>
                <a:srgbClr val="8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81685" y="2724263"/>
            <a:ext cx="210653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baseline="30000" dirty="0">
                <a:solidFill>
                  <a:srgbClr val="800000"/>
                </a:solidFill>
                <a:latin typeface="Arial Narrow" panose="020B0606020202030204" pitchFamily="34" charset="0"/>
                <a:cs typeface="Times New Roman" pitchFamily="18" charset="0"/>
              </a:rPr>
              <a:t>6</a:t>
            </a:r>
            <a:r>
              <a:rPr lang="es-ES" sz="2000" b="1" dirty="0">
                <a:solidFill>
                  <a:srgbClr val="80000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s-ES" sz="2000" b="1" dirty="0" smtClean="0">
                <a:solidFill>
                  <a:srgbClr val="800000"/>
                </a:solidFill>
                <a:latin typeface="Arial Narrow" panose="020B0606020202030204" pitchFamily="34" charset="0"/>
                <a:cs typeface="Times New Roman" pitchFamily="18" charset="0"/>
              </a:rPr>
              <a:t>Bol človek, ktorého poslal Boh, volal sa Ján.</a:t>
            </a:r>
            <a:endParaRPr lang="es-ES" sz="2000" b="1" dirty="0">
              <a:solidFill>
                <a:srgbClr val="8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43585" y="4551672"/>
            <a:ext cx="210653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baseline="30000" dirty="0">
                <a:solidFill>
                  <a:srgbClr val="800000"/>
                </a:solidFill>
                <a:latin typeface="Arial Narrow" panose="020B0606020202030204" pitchFamily="34" charset="0"/>
                <a:cs typeface="Times New Roman" pitchFamily="18" charset="0"/>
              </a:rPr>
              <a:t>8</a:t>
            </a:r>
            <a:r>
              <a:rPr lang="es-ES" sz="2400" b="1" dirty="0">
                <a:solidFill>
                  <a:srgbClr val="80000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s-ES" sz="2000" b="1" dirty="0" smtClean="0">
                <a:solidFill>
                  <a:srgbClr val="800000"/>
                </a:solidFill>
                <a:latin typeface="Arial Narrow" panose="020B0606020202030204" pitchFamily="34" charset="0"/>
                <a:cs typeface="Times New Roman" pitchFamily="18" charset="0"/>
              </a:rPr>
              <a:t>On sám nebol svetlo, prišiel iba vydať svedectvo o svetle.</a:t>
            </a:r>
            <a:endParaRPr lang="es-ES" sz="2400" b="1" dirty="0">
              <a:solidFill>
                <a:srgbClr val="8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77966" y="2924828"/>
            <a:ext cx="210653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baseline="30000" dirty="0">
                <a:solidFill>
                  <a:srgbClr val="800000"/>
                </a:solidFill>
                <a:latin typeface="Arial Narrow" panose="020B0606020202030204" pitchFamily="34" charset="0"/>
                <a:cs typeface="Times New Roman" pitchFamily="18" charset="0"/>
              </a:rPr>
              <a:t>7</a:t>
            </a:r>
            <a:r>
              <a:rPr lang="es-ES" sz="2400" b="1" dirty="0">
                <a:solidFill>
                  <a:srgbClr val="80000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s-ES" sz="2400" b="1" dirty="0" smtClean="0">
                <a:solidFill>
                  <a:srgbClr val="800000"/>
                </a:solidFill>
                <a:latin typeface="Arial Narrow" panose="020B0606020202030204" pitchFamily="34" charset="0"/>
                <a:cs typeface="Times New Roman" pitchFamily="18" charset="0"/>
              </a:rPr>
              <a:t>Prišiel ako svedok vydať svedectvo o svetle, aby skrze neho všetci uverili.</a:t>
            </a:r>
            <a:endParaRPr lang="es-ES" sz="2400" b="1" dirty="0">
              <a:solidFill>
                <a:srgbClr val="8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2329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8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7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558" y="479806"/>
            <a:ext cx="7840873" cy="5843541"/>
          </a:xfrm>
          <a:prstGeom prst="rect">
            <a:avLst/>
          </a:prstGeom>
        </p:spPr>
      </p:pic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1182359" y="1371222"/>
            <a:ext cx="3024336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500" baseline="30000" dirty="0">
                <a:solidFill>
                  <a:srgbClr val="800000"/>
                </a:solidFill>
                <a:latin typeface="Arial Narrow" panose="020B0606020202030204" pitchFamily="34" charset="0"/>
                <a:cs typeface="Times New Roman" pitchFamily="18" charset="0"/>
              </a:rPr>
              <a:t>19</a:t>
            </a:r>
            <a:r>
              <a:rPr lang="es-ES" sz="2500" dirty="0">
                <a:solidFill>
                  <a:srgbClr val="80000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s-ES" sz="2500" dirty="0" smtClean="0">
                <a:solidFill>
                  <a:srgbClr val="800000"/>
                </a:solidFill>
                <a:latin typeface="Arial Narrow" panose="020B0606020202030204" pitchFamily="34" charset="0"/>
                <a:cs typeface="Times New Roman" pitchFamily="18" charset="0"/>
              </a:rPr>
              <a:t>A toto je Jánovo svedectvo: Keď Židia z Jeruzalema poslali k nemu kňazov a levitov, aby sa ho pýtali: "Kto si ty</a:t>
            </a:r>
            <a:r>
              <a:rPr lang="es-ES" sz="2500" dirty="0" smtClean="0">
                <a:solidFill>
                  <a:srgbClr val="800000"/>
                </a:solidFill>
                <a:latin typeface="Arial Narrow" panose="020B0606020202030204" pitchFamily="34" charset="0"/>
                <a:cs typeface="Times New Roman" pitchFamily="18" charset="0"/>
              </a:rPr>
              <a:t>?"</a:t>
            </a:r>
            <a:r>
              <a:rPr lang="sk-SK" sz="2500" dirty="0" smtClean="0">
                <a:solidFill>
                  <a:srgbClr val="800000"/>
                </a:solidFill>
                <a:latin typeface="Arial Narrow" panose="020B0606020202030204" pitchFamily="34" charset="0"/>
                <a:cs typeface="Times New Roman" pitchFamily="18" charset="0"/>
              </a:rPr>
              <a:t>.</a:t>
            </a:r>
            <a:r>
              <a:rPr lang="es-ES" sz="2500" dirty="0" smtClean="0">
                <a:solidFill>
                  <a:srgbClr val="80000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endParaRPr lang="es-ES" sz="2500" dirty="0">
              <a:solidFill>
                <a:srgbClr val="8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5299225" y="2742843"/>
            <a:ext cx="31612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 b="1" dirty="0">
              <a:solidFill>
                <a:srgbClr val="FFFF00"/>
              </a:solidFill>
              <a:effectLst>
                <a:glow rad="101600">
                  <a:srgbClr val="C00000">
                    <a:alpha val="60000"/>
                  </a:srgbClr>
                </a:glo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2121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748" y="440211"/>
            <a:ext cx="7768672" cy="58833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415972" y="1536796"/>
            <a:ext cx="325760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aseline="30000" dirty="0">
                <a:solidFill>
                  <a:srgbClr val="800000"/>
                </a:solidFill>
                <a:latin typeface="Arial Narrow" panose="020B0606020202030204" pitchFamily="34" charset="0"/>
                <a:cs typeface="Times New Roman" pitchFamily="18" charset="0"/>
              </a:rPr>
              <a:t>21</a:t>
            </a:r>
            <a:r>
              <a:rPr lang="es-ES" sz="2800" dirty="0">
                <a:solidFill>
                  <a:srgbClr val="80000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it-IT" sz="2800" dirty="0" smtClean="0">
                <a:solidFill>
                  <a:srgbClr val="800000"/>
                </a:solidFill>
                <a:latin typeface="Arial Narrow" panose="020B0606020202030204" pitchFamily="34" charset="0"/>
                <a:cs typeface="Times New Roman" pitchFamily="18" charset="0"/>
              </a:rPr>
              <a:t>"Čo teda," pýtali sa ho, "si Eliáš</a:t>
            </a:r>
            <a:r>
              <a:rPr lang="it-IT" sz="2800" dirty="0" smtClean="0">
                <a:solidFill>
                  <a:srgbClr val="800000"/>
                </a:solidFill>
                <a:latin typeface="Arial Narrow" panose="020B0606020202030204" pitchFamily="34" charset="0"/>
                <a:cs typeface="Times New Roman" pitchFamily="18" charset="0"/>
              </a:rPr>
              <a:t>?"</a:t>
            </a:r>
            <a:endParaRPr lang="es-ES" sz="2800" i="1" dirty="0">
              <a:solidFill>
                <a:srgbClr val="8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043608" y="3629342"/>
            <a:ext cx="331236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dirty="0" smtClean="0">
                <a:solidFill>
                  <a:srgbClr val="800000"/>
                </a:solidFill>
                <a:latin typeface="Arial Narrow" panose="020B0606020202030204" pitchFamily="34" charset="0"/>
                <a:cs typeface="Times New Roman" pitchFamily="18" charset="0"/>
              </a:rPr>
              <a:t>Povedal: "Nie som</a:t>
            </a:r>
            <a:r>
              <a:rPr lang="it-IT" sz="2800" dirty="0" smtClean="0">
                <a:solidFill>
                  <a:srgbClr val="800000"/>
                </a:solidFill>
                <a:latin typeface="Arial Narrow" panose="020B0606020202030204" pitchFamily="34" charset="0"/>
                <a:cs typeface="Times New Roman" pitchFamily="18" charset="0"/>
              </a:rPr>
              <a:t>.„</a:t>
            </a:r>
            <a:endParaRPr lang="sk-SK" sz="2800" dirty="0" smtClean="0">
              <a:solidFill>
                <a:srgbClr val="800000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k-SK" sz="2800" dirty="0" smtClean="0">
              <a:solidFill>
                <a:srgbClr val="800000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dirty="0" smtClean="0">
                <a:solidFill>
                  <a:srgbClr val="80000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endParaRPr lang="sk-SK" sz="2800" dirty="0" smtClean="0">
              <a:solidFill>
                <a:srgbClr val="800000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dirty="0" smtClean="0">
                <a:solidFill>
                  <a:srgbClr val="800000"/>
                </a:solidFill>
                <a:latin typeface="Arial Narrow" panose="020B0606020202030204" pitchFamily="34" charset="0"/>
                <a:cs typeface="Times New Roman" pitchFamily="18" charset="0"/>
              </a:rPr>
              <a:t>"</a:t>
            </a:r>
            <a:r>
              <a:rPr lang="it-IT" sz="2800" dirty="0" smtClean="0">
                <a:solidFill>
                  <a:srgbClr val="800000"/>
                </a:solidFill>
                <a:latin typeface="Arial Narrow" panose="020B0606020202030204" pitchFamily="34" charset="0"/>
                <a:cs typeface="Times New Roman" pitchFamily="18" charset="0"/>
              </a:rPr>
              <a:t>Si prorok?"</a:t>
            </a:r>
            <a:r>
              <a:rPr lang="es-ES" sz="2800" dirty="0" smtClean="0">
                <a:solidFill>
                  <a:srgbClr val="80000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endParaRPr lang="es-ES" sz="2800" i="1" dirty="0">
              <a:solidFill>
                <a:srgbClr val="8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778578" y="5547665"/>
            <a:ext cx="3332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dirty="0" smtClean="0">
                <a:solidFill>
                  <a:srgbClr val="800000"/>
                </a:solidFill>
                <a:latin typeface="Arial Narrow" panose="020B0606020202030204" pitchFamily="34" charset="0"/>
                <a:cs typeface="Times New Roman" pitchFamily="18" charset="0"/>
              </a:rPr>
              <a:t>Odpovedal: "Nie."</a:t>
            </a:r>
            <a:endParaRPr lang="es-ES" sz="2800" i="1" dirty="0">
              <a:solidFill>
                <a:srgbClr val="8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5803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 autoUpdateAnimBg="0"/>
      <p:bldP spid="7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plain horizontal">
  <a:themeElements>
    <a:clrScheme name="plain horizontal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plain horizont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in horizonta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</TotalTime>
  <Words>1250</Words>
  <Application>Microsoft Office PowerPoint</Application>
  <PresentationFormat>Předvádění na obrazovce (4:3)</PresentationFormat>
  <Paragraphs>113</Paragraphs>
  <Slides>36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plain horizontal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Fitz</cp:lastModifiedBy>
  <cp:revision>36</cp:revision>
  <dcterms:created xsi:type="dcterms:W3CDTF">2014-12-09T21:30:39Z</dcterms:created>
  <dcterms:modified xsi:type="dcterms:W3CDTF">2014-12-12T14:29:26Z</dcterms:modified>
</cp:coreProperties>
</file>